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6858000" cx="12192000"/>
  <p:notesSz cx="6858000" cy="9144000"/>
  <p:embeddedFontLst>
    <p:embeddedFont>
      <p:font typeface="Montserra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54EF48-69FD-49F5-9BA0-B65CAFD8199D}">
  <a:tblStyle styleId="{2054EF48-69FD-49F5-9BA0-B65CAFD819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Montserrat-regular.fntdata"/><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schemas.openxmlformats.org/officeDocument/2006/relationships/font" Target="fonts/Montserrat-italic.fntdata"/><Relationship Id="rId23" Type="http://schemas.openxmlformats.org/officeDocument/2006/relationships/slide" Target="slides/slide16.xml"/><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d772dfa0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d772dfa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d772dfa04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d772dfa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2e98e55c8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a2e98e55c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a2ec86edd9_2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a2ec86edd9_2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a2ec86edd9_3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a2ec86edd9_3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2e98e55c8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2e98e55c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ad772dfa04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ad772dfa0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a2ec86edd9_2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a2ec86edd9_2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2ec86edd9_27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a2ec86edd9_27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a2e98e55c8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a2e98e55c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d772dfa04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d772dfa0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a2ec86edd9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a2ec86edd9_17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2ec86edd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a2ec86edd9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a2ec86edd9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a2ec86edd9_1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a2ec86edd9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a2ec86edd9_7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a2ec86edd9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a2ec86ed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 name="Shape 98"/>
        <p:cNvGrpSpPr/>
        <p:nvPr/>
      </p:nvGrpSpPr>
      <p:grpSpPr>
        <a:xfrm>
          <a:off x="0" y="0"/>
          <a:ext cx="0" cy="0"/>
          <a:chOff x="0" y="0"/>
          <a:chExt cx="0" cy="0"/>
        </a:xfrm>
      </p:grpSpPr>
      <p:sp>
        <p:nvSpPr>
          <p:cNvPr id="99" name="Google Shape;99;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1" name="Google Shape;10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4" name="Shape 104"/>
        <p:cNvGrpSpPr/>
        <p:nvPr/>
      </p:nvGrpSpPr>
      <p:grpSpPr>
        <a:xfrm>
          <a:off x="0" y="0"/>
          <a:ext cx="0" cy="0"/>
          <a:chOff x="0" y="0"/>
          <a:chExt cx="0" cy="0"/>
        </a:xfrm>
      </p:grpSpPr>
      <p:sp>
        <p:nvSpPr>
          <p:cNvPr id="105" name="Google Shape;10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0" name="Shape 110"/>
        <p:cNvGrpSpPr/>
        <p:nvPr/>
      </p:nvGrpSpPr>
      <p:grpSpPr>
        <a:xfrm>
          <a:off x="0" y="0"/>
          <a:ext cx="0" cy="0"/>
          <a:chOff x="0" y="0"/>
          <a:chExt cx="0" cy="0"/>
        </a:xfrm>
      </p:grpSpPr>
      <p:sp>
        <p:nvSpPr>
          <p:cNvPr id="111" name="Google Shape;111;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3" name="Google Shape;113;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 name="Shape 116"/>
        <p:cNvGrpSpPr/>
        <p:nvPr/>
      </p:nvGrpSpPr>
      <p:grpSpPr>
        <a:xfrm>
          <a:off x="0" y="0"/>
          <a:ext cx="0" cy="0"/>
          <a:chOff x="0" y="0"/>
          <a:chExt cx="0" cy="0"/>
        </a:xfrm>
      </p:grpSpPr>
      <p:sp>
        <p:nvSpPr>
          <p:cNvPr id="117" name="Google Shape;117;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3" name="Shape 123"/>
        <p:cNvGrpSpPr/>
        <p:nvPr/>
      </p:nvGrpSpPr>
      <p:grpSpPr>
        <a:xfrm>
          <a:off x="0" y="0"/>
          <a:ext cx="0" cy="0"/>
          <a:chOff x="0" y="0"/>
          <a:chExt cx="0" cy="0"/>
        </a:xfrm>
      </p:grpSpPr>
      <p:sp>
        <p:nvSpPr>
          <p:cNvPr id="124" name="Google Shape;124;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6" name="Google Shape;126;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8" name="Google Shape;128;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 name="Shape 132"/>
        <p:cNvGrpSpPr/>
        <p:nvPr/>
      </p:nvGrpSpPr>
      <p:grpSpPr>
        <a:xfrm>
          <a:off x="0" y="0"/>
          <a:ext cx="0" cy="0"/>
          <a:chOff x="0" y="0"/>
          <a:chExt cx="0" cy="0"/>
        </a:xfrm>
      </p:grpSpPr>
      <p:sp>
        <p:nvSpPr>
          <p:cNvPr id="133" name="Google Shape;13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 name="Shape 141"/>
        <p:cNvGrpSpPr/>
        <p:nvPr/>
      </p:nvGrpSpPr>
      <p:grpSpPr>
        <a:xfrm>
          <a:off x="0" y="0"/>
          <a:ext cx="0" cy="0"/>
          <a:chOff x="0" y="0"/>
          <a:chExt cx="0" cy="0"/>
        </a:xfrm>
      </p:grpSpPr>
      <p:sp>
        <p:nvSpPr>
          <p:cNvPr id="142" name="Google Shape;142;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4" name="Google Shape;144;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5" name="Google Shape;14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8" name="Shape 148"/>
        <p:cNvGrpSpPr/>
        <p:nvPr/>
      </p:nvGrpSpPr>
      <p:grpSpPr>
        <a:xfrm>
          <a:off x="0" y="0"/>
          <a:ext cx="0" cy="0"/>
          <a:chOff x="0" y="0"/>
          <a:chExt cx="0" cy="0"/>
        </a:xfrm>
      </p:grpSpPr>
      <p:sp>
        <p:nvSpPr>
          <p:cNvPr id="149" name="Google Shape;149;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2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1" name="Google Shape;151;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2" name="Google Shape;15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5" name="Shape 155"/>
        <p:cNvGrpSpPr/>
        <p:nvPr/>
      </p:nvGrpSpPr>
      <p:grpSpPr>
        <a:xfrm>
          <a:off x="0" y="0"/>
          <a:ext cx="0" cy="0"/>
          <a:chOff x="0" y="0"/>
          <a:chExt cx="0" cy="0"/>
        </a:xfrm>
      </p:grpSpPr>
      <p:sp>
        <p:nvSpPr>
          <p:cNvPr id="156" name="Google Shape;15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 name="Shape 161"/>
        <p:cNvGrpSpPr/>
        <p:nvPr/>
      </p:nvGrpSpPr>
      <p:grpSpPr>
        <a:xfrm>
          <a:off x="0" y="0"/>
          <a:ext cx="0" cy="0"/>
          <a:chOff x="0" y="0"/>
          <a:chExt cx="0" cy="0"/>
        </a:xfrm>
      </p:grpSpPr>
      <p:sp>
        <p:nvSpPr>
          <p:cNvPr id="162" name="Google Shape;162;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Calibri"/>
                <a:ea typeface="Calibri"/>
                <a:cs typeface="Calibri"/>
                <a:sym typeface="Calibri"/>
              </a:defRPr>
            </a:lvl1pPr>
            <a:lvl2pPr indent="0" lvl="1" marL="0" marR="0" rtl="0" algn="r">
              <a:spcBef>
                <a:spcPts val="0"/>
              </a:spcBef>
              <a:buNone/>
              <a:defRPr b="0" sz="1200" u="none">
                <a:solidFill>
                  <a:schemeClr val="lt1"/>
                </a:solidFill>
                <a:latin typeface="Calibri"/>
                <a:ea typeface="Calibri"/>
                <a:cs typeface="Calibri"/>
                <a:sym typeface="Calibri"/>
              </a:defRPr>
            </a:lvl2pPr>
            <a:lvl3pPr indent="0" lvl="2" marL="0" marR="0" rtl="0" algn="r">
              <a:spcBef>
                <a:spcPts val="0"/>
              </a:spcBef>
              <a:buNone/>
              <a:defRPr b="0" sz="1200" u="none">
                <a:solidFill>
                  <a:schemeClr val="lt1"/>
                </a:solidFill>
                <a:latin typeface="Calibri"/>
                <a:ea typeface="Calibri"/>
                <a:cs typeface="Calibri"/>
                <a:sym typeface="Calibri"/>
              </a:defRPr>
            </a:lvl3pPr>
            <a:lvl4pPr indent="0" lvl="3" marL="0" marR="0" rtl="0" algn="r">
              <a:spcBef>
                <a:spcPts val="0"/>
              </a:spcBef>
              <a:buNone/>
              <a:defRPr b="0" sz="1200" u="none">
                <a:solidFill>
                  <a:schemeClr val="lt1"/>
                </a:solidFill>
                <a:latin typeface="Calibri"/>
                <a:ea typeface="Calibri"/>
                <a:cs typeface="Calibri"/>
                <a:sym typeface="Calibri"/>
              </a:defRPr>
            </a:lvl4pPr>
            <a:lvl5pPr indent="0" lvl="4" marL="0" marR="0" rtl="0" algn="r">
              <a:spcBef>
                <a:spcPts val="0"/>
              </a:spcBef>
              <a:buNone/>
              <a:defRPr b="0" sz="1200" u="none">
                <a:solidFill>
                  <a:schemeClr val="lt1"/>
                </a:solidFill>
                <a:latin typeface="Calibri"/>
                <a:ea typeface="Calibri"/>
                <a:cs typeface="Calibri"/>
                <a:sym typeface="Calibri"/>
              </a:defRPr>
            </a:lvl5pPr>
            <a:lvl6pPr indent="0" lvl="5" marL="0" marR="0" rtl="0" algn="r">
              <a:spcBef>
                <a:spcPts val="0"/>
              </a:spcBef>
              <a:buNone/>
              <a:defRPr b="0" sz="1200" u="none">
                <a:solidFill>
                  <a:schemeClr val="lt1"/>
                </a:solidFill>
                <a:latin typeface="Calibri"/>
                <a:ea typeface="Calibri"/>
                <a:cs typeface="Calibri"/>
                <a:sym typeface="Calibri"/>
              </a:defRPr>
            </a:lvl6pPr>
            <a:lvl7pPr indent="0" lvl="6" marL="0" marR="0" rtl="0" algn="r">
              <a:spcBef>
                <a:spcPts val="0"/>
              </a:spcBef>
              <a:buNone/>
              <a:defRPr b="0" sz="1200" u="none">
                <a:solidFill>
                  <a:schemeClr val="lt1"/>
                </a:solidFill>
                <a:latin typeface="Calibri"/>
                <a:ea typeface="Calibri"/>
                <a:cs typeface="Calibri"/>
                <a:sym typeface="Calibri"/>
              </a:defRPr>
            </a:lvl7pPr>
            <a:lvl8pPr indent="0" lvl="7" marL="0" marR="0" rtl="0" algn="r">
              <a:spcBef>
                <a:spcPts val="0"/>
              </a:spcBef>
              <a:buNone/>
              <a:defRPr b="0" sz="1200" u="none">
                <a:solidFill>
                  <a:schemeClr val="lt1"/>
                </a:solidFill>
                <a:latin typeface="Calibri"/>
                <a:ea typeface="Calibri"/>
                <a:cs typeface="Calibri"/>
                <a:sym typeface="Calibri"/>
              </a:defRPr>
            </a:lvl8pPr>
            <a:lvl9pPr indent="0" lvl="8" marL="0" marR="0" rtl="0" algn="r">
              <a:spcBef>
                <a:spcPts val="0"/>
              </a:spcBef>
              <a:buNone/>
              <a:defRPr b="0" sz="12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4" name="Google Shape;94;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6" name="Google Shape;9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7" name="Google Shape;9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 Id="rId11" Type="http://schemas.openxmlformats.org/officeDocument/2006/relationships/image" Target="../media/image9.png"/><Relationship Id="rId10" Type="http://schemas.openxmlformats.org/officeDocument/2006/relationships/image" Target="../media/image20.png"/><Relationship Id="rId12"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3.png"/><Relationship Id="rId7"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github.com/jeonsworld/ViT-pytorch"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6.png"/><Relationship Id="rId6"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7"/>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2" name="Google Shape;172;p27"/>
          <p:cNvSpPr/>
          <p:nvPr/>
        </p:nvSpPr>
        <p:spPr>
          <a:xfrm rot="2700000">
            <a:off x="81875" y="-1385985"/>
            <a:ext cx="2426221" cy="3613199"/>
          </a:xfrm>
          <a:custGeom>
            <a:rect b="b" l="l" r="r" t="t"/>
            <a:pathLst>
              <a:path extrusionOk="0" h="3611191" w="2424873">
                <a:moveTo>
                  <a:pt x="0" y="2424874"/>
                </a:moveTo>
                <a:lnTo>
                  <a:pt x="2424873" y="0"/>
                </a:lnTo>
                <a:lnTo>
                  <a:pt x="2424873" y="3611191"/>
                </a:lnTo>
                <a:lnTo>
                  <a:pt x="1186317" y="3611191"/>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3" name="Google Shape;173;p27"/>
          <p:cNvSpPr/>
          <p:nvPr/>
        </p:nvSpPr>
        <p:spPr>
          <a:xfrm rot="2700000">
            <a:off x="1570545" y="-338394"/>
            <a:ext cx="1636865" cy="1636865"/>
          </a:xfrm>
          <a:custGeom>
            <a:rect b="b" l="l" r="r" t="t"/>
            <a:pathLst>
              <a:path extrusionOk="0" h="1635955" w="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4" name="Google Shape;174;p27"/>
          <p:cNvSpPr/>
          <p:nvPr/>
        </p:nvSpPr>
        <p:spPr>
          <a:xfrm rot="2700000">
            <a:off x="9627154" y="-5997"/>
            <a:ext cx="4061650" cy="2549527"/>
          </a:xfrm>
          <a:custGeom>
            <a:rect b="b" l="l" r="r" t="t"/>
            <a:pathLst>
              <a:path extrusionOk="0" h="2548110" w="4059393">
                <a:moveTo>
                  <a:pt x="0" y="1511282"/>
                </a:moveTo>
                <a:lnTo>
                  <a:pt x="1511282" y="0"/>
                </a:lnTo>
                <a:lnTo>
                  <a:pt x="4059393" y="2548110"/>
                </a:lnTo>
                <a:lnTo>
                  <a:pt x="0" y="2548110"/>
                </a:lnTo>
                <a:close/>
              </a:path>
            </a:pathLst>
          </a:cu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27"/>
          <p:cNvSpPr/>
          <p:nvPr/>
        </p:nvSpPr>
        <p:spPr>
          <a:xfrm rot="2700000">
            <a:off x="10262869" y="1465803"/>
            <a:ext cx="1185818" cy="1185818"/>
          </a:xfrm>
          <a:prstGeom prst="rect">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27"/>
          <p:cNvSpPr/>
          <p:nvPr/>
        </p:nvSpPr>
        <p:spPr>
          <a:xfrm rot="2700000">
            <a:off x="-30342" y="5199083"/>
            <a:ext cx="2446513" cy="2367671"/>
          </a:xfrm>
          <a:custGeom>
            <a:rect b="b" l="l" r="r" t="t"/>
            <a:pathLst>
              <a:path extrusionOk="0" h="2132734" w="2203753">
                <a:moveTo>
                  <a:pt x="0" y="0"/>
                </a:moveTo>
                <a:lnTo>
                  <a:pt x="2203753" y="0"/>
                </a:lnTo>
                <a:lnTo>
                  <a:pt x="2203753" y="576461"/>
                </a:lnTo>
                <a:lnTo>
                  <a:pt x="647480" y="2132734"/>
                </a:lnTo>
                <a:lnTo>
                  <a:pt x="0" y="1485255"/>
                </a:lnTo>
                <a:close/>
              </a:path>
            </a:pathLst>
          </a:cu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7" name="Google Shape;177;p27"/>
          <p:cNvSpPr/>
          <p:nvPr/>
        </p:nvSpPr>
        <p:spPr>
          <a:xfrm rot="2700000">
            <a:off x="1769876" y="5439856"/>
            <a:ext cx="928290" cy="928290"/>
          </a:xfrm>
          <a:prstGeom prst="rect">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8" name="Google Shape;178;p27"/>
          <p:cNvSpPr/>
          <p:nvPr/>
        </p:nvSpPr>
        <p:spPr>
          <a:xfrm rot="2700000">
            <a:off x="3399812" y="734932"/>
            <a:ext cx="5392376" cy="5392376"/>
          </a:xfrm>
          <a:custGeom>
            <a:rect b="b" l="l" r="r" t="t"/>
            <a:pathLst>
              <a:path extrusionOk="0" h="5389379" w="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27"/>
          <p:cNvSpPr/>
          <p:nvPr/>
        </p:nvSpPr>
        <p:spPr>
          <a:xfrm rot="2700000">
            <a:off x="2698395" y="34065"/>
            <a:ext cx="6795212" cy="6795212"/>
          </a:xfrm>
          <a:custGeom>
            <a:rect b="b" l="l" r="r" t="t"/>
            <a:pathLst>
              <a:path extrusionOk="0" h="6791435" w="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0" name="Google Shape;180;p27"/>
          <p:cNvSpPr txBox="1"/>
          <p:nvPr>
            <p:ph type="ctrTitle"/>
          </p:nvPr>
        </p:nvSpPr>
        <p:spPr>
          <a:xfrm>
            <a:off x="3204642" y="2353641"/>
            <a:ext cx="5782800" cy="2150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80808"/>
              </a:buClr>
              <a:buSzPts val="3300"/>
              <a:buFont typeface="Calibri"/>
              <a:buNone/>
            </a:pPr>
            <a:r>
              <a:rPr lang="en-IN" sz="3300">
                <a:solidFill>
                  <a:srgbClr val="080808"/>
                </a:solidFill>
              </a:rPr>
              <a:t>Vishal Mittal      2017A7PS0080P</a:t>
            </a:r>
            <a:br>
              <a:rPr lang="en-IN" sz="3300">
                <a:solidFill>
                  <a:srgbClr val="080808"/>
                </a:solidFill>
              </a:rPr>
            </a:br>
            <a:r>
              <a:rPr lang="en-IN" sz="3300">
                <a:solidFill>
                  <a:srgbClr val="080808"/>
                </a:solidFill>
              </a:rPr>
              <a:t>Akshit Khanna   2017A7PS0023P</a:t>
            </a:r>
            <a:br>
              <a:rPr lang="en-IN" sz="3300">
                <a:solidFill>
                  <a:srgbClr val="080808"/>
                </a:solidFill>
              </a:rPr>
            </a:br>
            <a:r>
              <a:rPr lang="en-IN" sz="3300">
                <a:solidFill>
                  <a:srgbClr val="080808"/>
                </a:solidFill>
              </a:rPr>
              <a:t>Raghav Bansal   2017A3PS0196P</a:t>
            </a:r>
            <a:endParaRPr/>
          </a:p>
        </p:txBody>
      </p:sp>
      <p:sp>
        <p:nvSpPr>
          <p:cNvPr id="181" name="Google Shape;181;p27"/>
          <p:cNvSpPr/>
          <p:nvPr/>
        </p:nvSpPr>
        <p:spPr>
          <a:xfrm rot="2700000">
            <a:off x="9628117" y="5458161"/>
            <a:ext cx="2234876" cy="2572359"/>
          </a:xfrm>
          <a:custGeom>
            <a:rect b="b" l="l" r="r" t="t"/>
            <a:pathLst>
              <a:path extrusionOk="0" h="3384061" w="2940086">
                <a:moveTo>
                  <a:pt x="0" y="0"/>
                </a:moveTo>
                <a:lnTo>
                  <a:pt x="2496112" y="0"/>
                </a:lnTo>
                <a:lnTo>
                  <a:pt x="2940086" y="443975"/>
                </a:lnTo>
                <a:lnTo>
                  <a:pt x="0" y="3384061"/>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27"/>
          <p:cNvSpPr/>
          <p:nvPr/>
        </p:nvSpPr>
        <p:spPr>
          <a:xfrm rot="2700000">
            <a:off x="9719997" y="5243571"/>
            <a:ext cx="960110" cy="960110"/>
          </a:xfrm>
          <a:prstGeom prst="rect">
            <a:avLst/>
          </a:pr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3" name="Google Shape;183;p27"/>
          <p:cNvPicPr preferRelativeResize="0"/>
          <p:nvPr/>
        </p:nvPicPr>
        <p:blipFill>
          <a:blip r:embed="rId3">
            <a:alphaModFix/>
          </a:blip>
          <a:stretch>
            <a:fillRect/>
          </a:stretch>
        </p:blipFill>
        <p:spPr>
          <a:xfrm>
            <a:off x="4452925" y="4680838"/>
            <a:ext cx="3286125" cy="809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Diagram, engineering drawing&#10;&#10;Description automatically generated" id="342" name="Google Shape;342;p36"/>
          <p:cNvPicPr preferRelativeResize="0"/>
          <p:nvPr>
            <p:ph idx="1" type="body"/>
          </p:nvPr>
        </p:nvPicPr>
        <p:blipFill rotWithShape="1">
          <a:blip r:embed="rId3">
            <a:alphaModFix/>
          </a:blip>
          <a:srcRect b="0" l="0" r="0" t="0"/>
          <a:stretch/>
        </p:blipFill>
        <p:spPr>
          <a:xfrm>
            <a:off x="8704450" y="1295400"/>
            <a:ext cx="3487500" cy="4125300"/>
          </a:xfrm>
          <a:prstGeom prst="rect">
            <a:avLst/>
          </a:prstGeom>
          <a:noFill/>
          <a:ln>
            <a:noFill/>
          </a:ln>
        </p:spPr>
      </p:pic>
      <p:sp>
        <p:nvSpPr>
          <p:cNvPr id="343" name="Google Shape;343;p36"/>
          <p:cNvSpPr txBox="1"/>
          <p:nvPr/>
        </p:nvSpPr>
        <p:spPr>
          <a:xfrm>
            <a:off x="838200" y="133213"/>
            <a:ext cx="10515600" cy="108598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IN" sz="4400">
                <a:solidFill>
                  <a:schemeClr val="dk1"/>
                </a:solidFill>
                <a:latin typeface="Calibri"/>
                <a:ea typeface="Calibri"/>
                <a:cs typeface="Calibri"/>
                <a:sym typeface="Calibri"/>
              </a:rPr>
              <a:t>Attention Mechanism</a:t>
            </a:r>
            <a:endParaRPr/>
          </a:p>
        </p:txBody>
      </p:sp>
      <p:sp>
        <p:nvSpPr>
          <p:cNvPr id="344" name="Google Shape;344;p36"/>
          <p:cNvSpPr txBox="1"/>
          <p:nvPr/>
        </p:nvSpPr>
        <p:spPr>
          <a:xfrm>
            <a:off x="838200" y="1103035"/>
            <a:ext cx="7921487" cy="590931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All the vectors h</a:t>
            </a:r>
            <a:r>
              <a:rPr baseline="-25000" lang="en-IN" sz="1800">
                <a:solidFill>
                  <a:schemeClr val="dk1"/>
                </a:solidFill>
                <a:latin typeface="Calibri"/>
                <a:ea typeface="Calibri"/>
                <a:cs typeface="Calibri"/>
                <a:sym typeface="Calibri"/>
              </a:rPr>
              <a:t>1</a:t>
            </a:r>
            <a:r>
              <a:rPr lang="en-IN" sz="1800">
                <a:solidFill>
                  <a:schemeClr val="dk1"/>
                </a:solidFill>
                <a:latin typeface="Calibri"/>
                <a:ea typeface="Calibri"/>
                <a:cs typeface="Calibri"/>
                <a:sym typeface="Calibri"/>
              </a:rPr>
              <a:t>,h</a:t>
            </a:r>
            <a:r>
              <a:rPr baseline="-25000" lang="en-IN" sz="1800">
                <a:solidFill>
                  <a:schemeClr val="dk1"/>
                </a:solidFill>
                <a:latin typeface="Calibri"/>
                <a:ea typeface="Calibri"/>
                <a:cs typeface="Calibri"/>
                <a:sym typeface="Calibri"/>
              </a:rPr>
              <a:t>2</a:t>
            </a:r>
            <a:r>
              <a:rPr lang="en-IN" sz="1800">
                <a:solidFill>
                  <a:schemeClr val="dk1"/>
                </a:solidFill>
                <a:latin typeface="Calibri"/>
                <a:ea typeface="Calibri"/>
                <a:cs typeface="Calibri"/>
                <a:sym typeface="Calibri"/>
              </a:rPr>
              <a:t>.., etc., used are basically the concatenation of forward and backward hidden states in the encoder.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attention model computes a set of attention weights denoted by α(t,1),…,α(t,t) because not all the inputs would be used in generating the corresponding output.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context vector c</a:t>
            </a:r>
            <a:r>
              <a:rPr baseline="-25000" lang="en-IN" sz="1800">
                <a:solidFill>
                  <a:schemeClr val="dk1"/>
                </a:solidFill>
                <a:latin typeface="Calibri"/>
                <a:ea typeface="Calibri"/>
                <a:cs typeface="Calibri"/>
                <a:sym typeface="Calibri"/>
              </a:rPr>
              <a:t>i</a:t>
            </a:r>
            <a:r>
              <a:rPr lang="en-IN" sz="1800">
                <a:solidFill>
                  <a:schemeClr val="dk1"/>
                </a:solidFill>
                <a:latin typeface="Calibri"/>
                <a:ea typeface="Calibri"/>
                <a:cs typeface="Calibri"/>
                <a:sym typeface="Calibri"/>
              </a:rPr>
              <a:t> for the output word y</a:t>
            </a:r>
            <a:r>
              <a:rPr baseline="-25000" lang="en-IN" sz="1800">
                <a:solidFill>
                  <a:schemeClr val="dk1"/>
                </a:solidFill>
                <a:latin typeface="Calibri"/>
                <a:ea typeface="Calibri"/>
                <a:cs typeface="Calibri"/>
                <a:sym typeface="Calibri"/>
              </a:rPr>
              <a:t>i</a:t>
            </a:r>
            <a:r>
              <a:rPr lang="en-IN" sz="1800">
                <a:solidFill>
                  <a:schemeClr val="dk1"/>
                </a:solidFill>
                <a:latin typeface="Calibri"/>
                <a:ea typeface="Calibri"/>
                <a:cs typeface="Calibri"/>
                <a:sym typeface="Calibri"/>
              </a:rPr>
              <a:t> is generated using the weighted sum of the annotations: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attention weights are calculated by normalizing the output score of a feed-forward neural network described by the function </a:t>
            </a:r>
            <a:r>
              <a:rPr b="1" lang="en-IN" sz="1800">
                <a:solidFill>
                  <a:schemeClr val="dk1"/>
                </a:solidFill>
                <a:latin typeface="Calibri"/>
                <a:ea typeface="Calibri"/>
                <a:cs typeface="Calibri"/>
                <a:sym typeface="Calibri"/>
              </a:rPr>
              <a:t>a</a:t>
            </a:r>
            <a:r>
              <a:rPr lang="en-IN" sz="1800">
                <a:solidFill>
                  <a:schemeClr val="dk1"/>
                </a:solidFill>
                <a:latin typeface="Calibri"/>
                <a:ea typeface="Calibri"/>
                <a:cs typeface="Calibri"/>
                <a:sym typeface="Calibri"/>
              </a:rPr>
              <a:t> that captures the alignment between input at </a:t>
            </a:r>
            <a:r>
              <a:rPr b="1" lang="en-IN" sz="1800">
                <a:solidFill>
                  <a:schemeClr val="dk1"/>
                </a:solidFill>
                <a:latin typeface="Calibri"/>
                <a:ea typeface="Calibri"/>
                <a:cs typeface="Calibri"/>
                <a:sym typeface="Calibri"/>
              </a:rPr>
              <a:t>j</a:t>
            </a:r>
            <a:r>
              <a:rPr lang="en-IN" sz="1800">
                <a:solidFill>
                  <a:schemeClr val="dk1"/>
                </a:solidFill>
                <a:latin typeface="Calibri"/>
                <a:ea typeface="Calibri"/>
                <a:cs typeface="Calibri"/>
                <a:sym typeface="Calibri"/>
              </a:rPr>
              <a:t> and output at </a:t>
            </a:r>
            <a:r>
              <a:rPr b="1" lang="en-IN" sz="1800">
                <a:solidFill>
                  <a:schemeClr val="dk1"/>
                </a:solidFill>
                <a:latin typeface="Calibri"/>
                <a:ea typeface="Calibri"/>
                <a:cs typeface="Calibri"/>
                <a:sym typeface="Calibri"/>
              </a:rPr>
              <a:t>i.</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close up of a watch&#10;&#10;Description automatically generated" id="345" name="Google Shape;345;p36"/>
          <p:cNvPicPr preferRelativeResize="0"/>
          <p:nvPr/>
        </p:nvPicPr>
        <p:blipFill rotWithShape="1">
          <a:blip r:embed="rId4">
            <a:alphaModFix/>
          </a:blip>
          <a:srcRect b="0" l="0" r="0" t="0"/>
          <a:stretch/>
        </p:blipFill>
        <p:spPr>
          <a:xfrm>
            <a:off x="4989564" y="4840437"/>
            <a:ext cx="1705213" cy="914528"/>
          </a:xfrm>
          <a:prstGeom prst="rect">
            <a:avLst/>
          </a:prstGeom>
          <a:noFill/>
          <a:ln>
            <a:noFill/>
          </a:ln>
        </p:spPr>
      </p:pic>
      <p:sp>
        <p:nvSpPr>
          <p:cNvPr id="346" name="Google Shape;346;p36"/>
          <p:cNvSpPr/>
          <p:nvPr/>
        </p:nvSpPr>
        <p:spPr>
          <a:xfrm rot="666193">
            <a:off x="9264450" y="2449655"/>
            <a:ext cx="2054761" cy="1106536"/>
          </a:xfrm>
          <a:prstGeom prst="ellipse">
            <a:avLst/>
          </a:prstGeom>
          <a:solidFill>
            <a:schemeClr val="lt1">
              <a:alpha val="27843"/>
            </a:schemeClr>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Text, letter&#10;&#10;Description automatically generated" id="347" name="Google Shape;347;p36"/>
          <p:cNvPicPr preferRelativeResize="0"/>
          <p:nvPr/>
        </p:nvPicPr>
        <p:blipFill rotWithShape="1">
          <a:blip r:embed="rId5">
            <a:alphaModFix/>
          </a:blip>
          <a:srcRect b="0" l="0" r="0" t="0"/>
          <a:stretch/>
        </p:blipFill>
        <p:spPr>
          <a:xfrm>
            <a:off x="6360969" y="2893810"/>
            <a:ext cx="2343477" cy="1457528"/>
          </a:xfrm>
          <a:prstGeom prst="rect">
            <a:avLst/>
          </a:prstGeom>
          <a:noFill/>
          <a:ln>
            <a:noFill/>
          </a:ln>
        </p:spPr>
      </p:pic>
      <p:pic>
        <p:nvPicPr>
          <p:cNvPr descr="Chart, bar chart, waterfall chart&#10;&#10;Description automatically generated" id="348" name="Google Shape;348;p36"/>
          <p:cNvPicPr preferRelativeResize="0"/>
          <p:nvPr/>
        </p:nvPicPr>
        <p:blipFill rotWithShape="1">
          <a:blip r:embed="rId6">
            <a:alphaModFix/>
          </a:blip>
          <a:srcRect b="0" l="0" r="0" t="0"/>
          <a:stretch/>
        </p:blipFill>
        <p:spPr>
          <a:xfrm>
            <a:off x="4954608" y="1385221"/>
            <a:ext cx="2181529" cy="914528"/>
          </a:xfrm>
          <a:prstGeom prst="rect">
            <a:avLst/>
          </a:prstGeom>
          <a:noFill/>
          <a:ln>
            <a:noFill/>
          </a:ln>
        </p:spPr>
      </p:pic>
      <p:pic>
        <p:nvPicPr>
          <p:cNvPr descr="A picture containing logo&#10;&#10;Description automatically generated" id="349" name="Google Shape;349;p36"/>
          <p:cNvPicPr preferRelativeResize="0"/>
          <p:nvPr/>
        </p:nvPicPr>
        <p:blipFill rotWithShape="1">
          <a:blip r:embed="rId7">
            <a:alphaModFix/>
          </a:blip>
          <a:srcRect b="0" l="0" r="0" t="0"/>
          <a:stretch/>
        </p:blipFill>
        <p:spPr>
          <a:xfrm>
            <a:off x="1141361" y="3146721"/>
            <a:ext cx="1924319" cy="523948"/>
          </a:xfrm>
          <a:prstGeom prst="rect">
            <a:avLst/>
          </a:prstGeom>
          <a:noFill/>
          <a:ln>
            <a:noFill/>
          </a:ln>
        </p:spPr>
      </p:pic>
      <p:pic>
        <p:nvPicPr>
          <p:cNvPr descr="A picture containing text&#10;&#10;Description automatically generated" id="350" name="Google Shape;350;p36"/>
          <p:cNvPicPr preferRelativeResize="0"/>
          <p:nvPr/>
        </p:nvPicPr>
        <p:blipFill rotWithShape="1">
          <a:blip r:embed="rId8">
            <a:alphaModFix/>
          </a:blip>
          <a:srcRect b="0" l="0" r="0" t="0"/>
          <a:stretch/>
        </p:blipFill>
        <p:spPr>
          <a:xfrm>
            <a:off x="3212808" y="3114631"/>
            <a:ext cx="3172268" cy="628738"/>
          </a:xfrm>
          <a:prstGeom prst="rect">
            <a:avLst/>
          </a:prstGeom>
          <a:noFill/>
          <a:ln>
            <a:noFill/>
          </a:ln>
        </p:spPr>
      </p:pic>
      <p:pic>
        <p:nvPicPr>
          <p:cNvPr id="351" name="Google Shape;351;p36"/>
          <p:cNvPicPr preferRelativeResize="0"/>
          <p:nvPr/>
        </p:nvPicPr>
        <p:blipFill rotWithShape="1">
          <a:blip r:embed="rId9">
            <a:alphaModFix/>
          </a:blip>
          <a:srcRect b="0" l="0" r="0" t="0"/>
          <a:stretch/>
        </p:blipFill>
        <p:spPr>
          <a:xfrm>
            <a:off x="1175632" y="3743321"/>
            <a:ext cx="1524213" cy="314369"/>
          </a:xfrm>
          <a:prstGeom prst="rect">
            <a:avLst/>
          </a:prstGeom>
          <a:noFill/>
          <a:ln>
            <a:noFill/>
          </a:ln>
        </p:spPr>
      </p:pic>
      <p:pic>
        <p:nvPicPr>
          <p:cNvPr id="352" name="Google Shape;352;p36"/>
          <p:cNvPicPr preferRelativeResize="0"/>
          <p:nvPr/>
        </p:nvPicPr>
        <p:blipFill rotWithShape="1">
          <a:blip r:embed="rId10">
            <a:alphaModFix/>
          </a:blip>
          <a:srcRect b="0" l="0" r="0" t="0"/>
          <a:stretch/>
        </p:blipFill>
        <p:spPr>
          <a:xfrm>
            <a:off x="3212808" y="3677464"/>
            <a:ext cx="2734057" cy="447737"/>
          </a:xfrm>
          <a:prstGeom prst="rect">
            <a:avLst/>
          </a:prstGeom>
          <a:noFill/>
          <a:ln>
            <a:noFill/>
          </a:ln>
        </p:spPr>
      </p:pic>
      <p:pic>
        <p:nvPicPr>
          <p:cNvPr id="353" name="Google Shape;353;p36"/>
          <p:cNvPicPr preferRelativeResize="0"/>
          <p:nvPr/>
        </p:nvPicPr>
        <p:blipFill rotWithShape="1">
          <a:blip r:embed="rId11">
            <a:alphaModFix/>
          </a:blip>
          <a:srcRect b="0" l="0" r="0" t="0"/>
          <a:stretch/>
        </p:blipFill>
        <p:spPr>
          <a:xfrm>
            <a:off x="1232412" y="5151704"/>
            <a:ext cx="1781424" cy="409632"/>
          </a:xfrm>
          <a:prstGeom prst="rect">
            <a:avLst/>
          </a:prstGeom>
          <a:noFill/>
          <a:ln>
            <a:noFill/>
          </a:ln>
        </p:spPr>
      </p:pic>
      <p:pic>
        <p:nvPicPr>
          <p:cNvPr descr="Chart&#10;&#10;Description automatically generated" id="354" name="Google Shape;354;p36"/>
          <p:cNvPicPr preferRelativeResize="0"/>
          <p:nvPr/>
        </p:nvPicPr>
        <p:blipFill rotWithShape="1">
          <a:blip r:embed="rId12">
            <a:alphaModFix/>
          </a:blip>
          <a:srcRect b="0" l="0" r="0" t="0"/>
          <a:stretch/>
        </p:blipFill>
        <p:spPr>
          <a:xfrm>
            <a:off x="3183362" y="5064413"/>
            <a:ext cx="1286054" cy="7430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sp>
        <p:nvSpPr>
          <p:cNvPr id="359" name="Google Shape;359;p37"/>
          <p:cNvSpPr/>
          <p:nvPr/>
        </p:nvSpPr>
        <p:spPr>
          <a:xfrm>
            <a:off x="327546" y="321732"/>
            <a:ext cx="7058307" cy="1964266"/>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0" name="Google Shape;360;p37"/>
          <p:cNvSpPr txBox="1"/>
          <p:nvPr>
            <p:ph type="title"/>
          </p:nvPr>
        </p:nvSpPr>
        <p:spPr>
          <a:xfrm>
            <a:off x="524256" y="491260"/>
            <a:ext cx="6594189" cy="162521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400"/>
              <a:buFont typeface="Calibri"/>
              <a:buNone/>
            </a:pPr>
            <a:r>
              <a:rPr lang="en-IN">
                <a:solidFill>
                  <a:srgbClr val="FFFFFF"/>
                </a:solidFill>
              </a:rPr>
              <a:t>Transformer – Encoder</a:t>
            </a:r>
            <a:endParaRPr/>
          </a:p>
        </p:txBody>
      </p:sp>
      <p:sp>
        <p:nvSpPr>
          <p:cNvPr id="361" name="Google Shape;361;p37"/>
          <p:cNvSpPr/>
          <p:nvPr/>
        </p:nvSpPr>
        <p:spPr>
          <a:xfrm>
            <a:off x="329183" y="2454901"/>
            <a:ext cx="3441163" cy="4080255"/>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Diagram&#10;&#10;Description automatically generated" id="362" name="Google Shape;362;p37"/>
          <p:cNvPicPr preferRelativeResize="0"/>
          <p:nvPr/>
        </p:nvPicPr>
        <p:blipFill rotWithShape="1">
          <a:blip r:embed="rId3">
            <a:alphaModFix/>
          </a:blip>
          <a:srcRect b="0" l="0" r="0" t="0"/>
          <a:stretch/>
        </p:blipFill>
        <p:spPr>
          <a:xfrm>
            <a:off x="736009" y="2667954"/>
            <a:ext cx="2643849" cy="3635293"/>
          </a:xfrm>
          <a:prstGeom prst="rect">
            <a:avLst/>
          </a:prstGeom>
          <a:noFill/>
          <a:ln>
            <a:noFill/>
          </a:ln>
        </p:spPr>
      </p:pic>
      <p:sp>
        <p:nvSpPr>
          <p:cNvPr id="363" name="Google Shape;363;p37"/>
          <p:cNvSpPr/>
          <p:nvPr/>
        </p:nvSpPr>
        <p:spPr>
          <a:xfrm>
            <a:off x="3941468" y="2454900"/>
            <a:ext cx="3441163" cy="4080255"/>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Diagram&#10;&#10;Description automatically generated" id="364" name="Google Shape;364;p37"/>
          <p:cNvPicPr preferRelativeResize="0"/>
          <p:nvPr/>
        </p:nvPicPr>
        <p:blipFill rotWithShape="1">
          <a:blip r:embed="rId4">
            <a:alphaModFix/>
          </a:blip>
          <a:srcRect b="0" l="0" r="0" t="0"/>
          <a:stretch/>
        </p:blipFill>
        <p:spPr>
          <a:xfrm>
            <a:off x="4208016" y="2667953"/>
            <a:ext cx="2929265" cy="3635294"/>
          </a:xfrm>
          <a:prstGeom prst="rect">
            <a:avLst/>
          </a:prstGeom>
          <a:noFill/>
          <a:ln>
            <a:noFill/>
          </a:ln>
        </p:spPr>
      </p:pic>
      <p:sp>
        <p:nvSpPr>
          <p:cNvPr id="365" name="Google Shape;365;p37"/>
          <p:cNvSpPr/>
          <p:nvPr/>
        </p:nvSpPr>
        <p:spPr>
          <a:xfrm>
            <a:off x="7556975" y="321732"/>
            <a:ext cx="431329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6" name="Google Shape;366;p37"/>
          <p:cNvSpPr txBox="1"/>
          <p:nvPr>
            <p:ph idx="1" type="body"/>
          </p:nvPr>
        </p:nvSpPr>
        <p:spPr>
          <a:xfrm>
            <a:off x="7956057" y="491261"/>
            <a:ext cx="3515128" cy="6043894"/>
          </a:xfrm>
          <a:prstGeom prst="rect">
            <a:avLst/>
          </a:prstGeom>
          <a:noFill/>
          <a:ln>
            <a:noFill/>
          </a:ln>
        </p:spPr>
        <p:txBody>
          <a:bodyPr anchorCtr="0" anchor="ctr" bIns="45700" lIns="91425" spcFirstLastPara="1" rIns="91425" wrap="square" tIns="45700">
            <a:noAutofit/>
          </a:bodyPr>
          <a:lstStyle/>
          <a:p>
            <a:pPr indent="-228600" lvl="0" marL="228600" rtl="0" algn="l">
              <a:lnSpc>
                <a:spcPct val="80000"/>
              </a:lnSpc>
              <a:spcBef>
                <a:spcPts val="0"/>
              </a:spcBef>
              <a:spcAft>
                <a:spcPts val="0"/>
              </a:spcAft>
              <a:buClr>
                <a:srgbClr val="FFFFFF"/>
              </a:buClr>
              <a:buSzPts val="1400"/>
              <a:buChar char="•"/>
            </a:pPr>
            <a:r>
              <a:rPr lang="en-IN" sz="1400">
                <a:solidFill>
                  <a:srgbClr val="FFFFFF"/>
                </a:solidFill>
              </a:rPr>
              <a:t>Like LSTM, Transformer is an architecture for transforming one sequence into another one with the help of two parts (Encoder and Decoder), but it differs from the existing seq2seq models because it does not imply any Recurrent Networks (GRU, LSTM, etc.).</a:t>
            </a:r>
            <a:endParaRPr/>
          </a:p>
          <a:p>
            <a:pPr indent="-228600" lvl="0" marL="228600" rtl="0" algn="l">
              <a:lnSpc>
                <a:spcPct val="80000"/>
              </a:lnSpc>
              <a:spcBef>
                <a:spcPts val="1000"/>
              </a:spcBef>
              <a:spcAft>
                <a:spcPts val="0"/>
              </a:spcAft>
              <a:buClr>
                <a:srgbClr val="FFFFFF"/>
              </a:buClr>
              <a:buSzPts val="1400"/>
              <a:buChar char="•"/>
            </a:pPr>
            <a:r>
              <a:rPr lang="en-IN" sz="1400">
                <a:solidFill>
                  <a:srgbClr val="FFFFFF"/>
                </a:solidFill>
              </a:rPr>
              <a:t>3 main parts : Position Embeddings + Multi Head Attention + Feed- forward Layers.</a:t>
            </a:r>
            <a:endParaRPr/>
          </a:p>
          <a:p>
            <a:pPr indent="-228600" lvl="0" marL="228600" rtl="0" algn="l">
              <a:lnSpc>
                <a:spcPct val="80000"/>
              </a:lnSpc>
              <a:spcBef>
                <a:spcPts val="1000"/>
              </a:spcBef>
              <a:spcAft>
                <a:spcPts val="0"/>
              </a:spcAft>
              <a:buClr>
                <a:srgbClr val="FFFFFF"/>
              </a:buClr>
              <a:buSzPts val="1400"/>
              <a:buChar char="•"/>
            </a:pPr>
            <a:r>
              <a:rPr lang="en-IN" sz="1400">
                <a:solidFill>
                  <a:srgbClr val="FFFFFF"/>
                </a:solidFill>
              </a:rPr>
              <a:t>Q (query) matrix : vector representation of one word in the sequence</a:t>
            </a:r>
            <a:endParaRPr/>
          </a:p>
          <a:p>
            <a:pPr indent="-228600" lvl="0" marL="228600" rtl="0" algn="l">
              <a:lnSpc>
                <a:spcPct val="80000"/>
              </a:lnSpc>
              <a:spcBef>
                <a:spcPts val="1000"/>
              </a:spcBef>
              <a:spcAft>
                <a:spcPts val="0"/>
              </a:spcAft>
              <a:buClr>
                <a:srgbClr val="FFFFFF"/>
              </a:buClr>
              <a:buSzPts val="1400"/>
              <a:buChar char="•"/>
            </a:pPr>
            <a:r>
              <a:rPr lang="en-IN" sz="1400">
                <a:solidFill>
                  <a:srgbClr val="FFFFFF"/>
                </a:solidFill>
              </a:rPr>
              <a:t> K (keys) matrix : vector representations of all the words in the sequence </a:t>
            </a:r>
            <a:endParaRPr/>
          </a:p>
          <a:p>
            <a:pPr indent="-228600" lvl="0" marL="228600" rtl="0" algn="l">
              <a:lnSpc>
                <a:spcPct val="80000"/>
              </a:lnSpc>
              <a:spcBef>
                <a:spcPts val="1000"/>
              </a:spcBef>
              <a:spcAft>
                <a:spcPts val="0"/>
              </a:spcAft>
              <a:buClr>
                <a:srgbClr val="FFFFFF"/>
              </a:buClr>
              <a:buSzPts val="1400"/>
              <a:buChar char="•"/>
            </a:pPr>
            <a:r>
              <a:rPr lang="en-IN" sz="1400">
                <a:solidFill>
                  <a:srgbClr val="FFFFFF"/>
                </a:solidFill>
              </a:rPr>
              <a:t>V (values) matrix : vector representations of all the words in the sequence. For the encoder, V consists of the same word sequence than Q.</a:t>
            </a:r>
            <a:endParaRPr/>
          </a:p>
          <a:p>
            <a:pPr indent="-228600" lvl="0" marL="228600" rtl="0" algn="l">
              <a:lnSpc>
                <a:spcPct val="80000"/>
              </a:lnSpc>
              <a:spcBef>
                <a:spcPts val="1000"/>
              </a:spcBef>
              <a:spcAft>
                <a:spcPts val="0"/>
              </a:spcAft>
              <a:buClr>
                <a:srgbClr val="FFFFFF"/>
              </a:buClr>
              <a:buSzPts val="1400"/>
              <a:buChar char="•"/>
            </a:pPr>
            <a:r>
              <a:rPr lang="en-IN" sz="1400">
                <a:solidFill>
                  <a:srgbClr val="FFFFFF"/>
                </a:solidFill>
                <a:latin typeface="Calibri"/>
                <a:ea typeface="Calibri"/>
                <a:cs typeface="Calibri"/>
                <a:sym typeface="Calibri"/>
              </a:rPr>
              <a:t>Attention weights = </a:t>
            </a:r>
            <a:r>
              <a:rPr lang="en-IN" sz="1600">
                <a:solidFill>
                  <a:srgbClr val="FFFFFF"/>
                </a:solidFill>
                <a:latin typeface="Calibri"/>
                <a:ea typeface="Calibri"/>
                <a:cs typeface="Calibri"/>
                <a:sym typeface="Calibri"/>
              </a:rPr>
              <a:t>softmax</a:t>
            </a:r>
            <a:r>
              <a:rPr lang="en-IN" sz="1400">
                <a:solidFill>
                  <a:srgbClr val="FFFFFF"/>
                </a:solidFill>
                <a:latin typeface="Calibri"/>
                <a:ea typeface="Calibri"/>
                <a:cs typeface="Calibri"/>
                <a:sym typeface="Calibri"/>
              </a:rPr>
              <a:t>(QK</a:t>
            </a:r>
            <a:r>
              <a:rPr baseline="30000" lang="en-IN" sz="1400">
                <a:solidFill>
                  <a:srgbClr val="FFFFFF"/>
                </a:solidFill>
                <a:latin typeface="Calibri"/>
                <a:ea typeface="Calibri"/>
                <a:cs typeface="Calibri"/>
                <a:sym typeface="Calibri"/>
              </a:rPr>
              <a:t>T </a:t>
            </a:r>
            <a:r>
              <a:rPr b="0" i="0" lang="en-IN" sz="1400">
                <a:solidFill>
                  <a:srgbClr val="FFFFFF"/>
                </a:solidFill>
                <a:latin typeface="Calibri"/>
                <a:ea typeface="Calibri"/>
                <a:cs typeface="Calibri"/>
                <a:sym typeface="Calibri"/>
              </a:rPr>
              <a:t>/d</a:t>
            </a:r>
            <a:r>
              <a:rPr b="0" baseline="-25000" i="0" lang="en-IN" sz="1400">
                <a:solidFill>
                  <a:srgbClr val="FFFFFF"/>
                </a:solidFill>
                <a:latin typeface="Calibri"/>
                <a:ea typeface="Calibri"/>
                <a:cs typeface="Calibri"/>
                <a:sym typeface="Calibri"/>
              </a:rPr>
              <a:t>k </a:t>
            </a:r>
            <a:r>
              <a:rPr b="0" i="0" lang="en-IN" sz="1400">
                <a:solidFill>
                  <a:srgbClr val="FFFFFF"/>
                </a:solidFill>
                <a:latin typeface="Calibri"/>
                <a:ea typeface="Calibri"/>
                <a:cs typeface="Calibri"/>
                <a:sym typeface="Calibri"/>
              </a:rPr>
              <a:t>)</a:t>
            </a:r>
            <a:endParaRPr b="0" baseline="-25000" i="0" sz="1400">
              <a:solidFill>
                <a:srgbClr val="FFFFFF"/>
              </a:solidFill>
              <a:latin typeface="Calibri"/>
              <a:ea typeface="Calibri"/>
              <a:cs typeface="Calibri"/>
              <a:sym typeface="Calibri"/>
            </a:endParaRPr>
          </a:p>
          <a:p>
            <a:pPr indent="-139700" lvl="0" marL="228600" rtl="0" algn="l">
              <a:lnSpc>
                <a:spcPct val="80000"/>
              </a:lnSpc>
              <a:spcBef>
                <a:spcPts val="1000"/>
              </a:spcBef>
              <a:spcAft>
                <a:spcPts val="0"/>
              </a:spcAft>
              <a:buClr>
                <a:schemeClr val="dk1"/>
              </a:buClr>
              <a:buSzPts val="1400"/>
              <a:buNone/>
            </a:pPr>
            <a:r>
              <a:t/>
            </a:r>
            <a:endParaRPr baseline="30000" sz="1400">
              <a:solidFill>
                <a:srgbClr val="FFFFFF"/>
              </a:solidFill>
              <a:latin typeface="Calibri"/>
              <a:ea typeface="Calibri"/>
              <a:cs typeface="Calibri"/>
              <a:sym typeface="Calibri"/>
            </a:endParaRPr>
          </a:p>
          <a:p>
            <a:pPr indent="-285750" lvl="0" marL="285750" rtl="0" algn="l">
              <a:lnSpc>
                <a:spcPct val="80000"/>
              </a:lnSpc>
              <a:spcBef>
                <a:spcPts val="1000"/>
              </a:spcBef>
              <a:spcAft>
                <a:spcPts val="0"/>
              </a:spcAft>
              <a:buClr>
                <a:srgbClr val="FFFFFF"/>
              </a:buClr>
              <a:buSzPts val="1400"/>
              <a:buChar char="•"/>
            </a:pPr>
            <a:r>
              <a:rPr lang="en-IN" sz="1400">
                <a:solidFill>
                  <a:srgbClr val="FFFFFF"/>
                </a:solidFill>
                <a:latin typeface="Calibri"/>
                <a:ea typeface="Calibri"/>
                <a:cs typeface="Calibri"/>
                <a:sym typeface="Calibri"/>
              </a:rPr>
              <a:t>These weights</a:t>
            </a:r>
            <a:r>
              <a:rPr b="0" i="0" lang="en-IN" sz="1400">
                <a:solidFill>
                  <a:srgbClr val="FFFFFF"/>
                </a:solidFill>
                <a:latin typeface="Calibri"/>
                <a:ea typeface="Calibri"/>
                <a:cs typeface="Calibri"/>
                <a:sym typeface="Calibri"/>
              </a:rPr>
              <a:t> are defined by how each word of the sequence (represented by Q) is influenced by all the other words in the sequence (represented by K).</a:t>
            </a:r>
            <a:endParaRPr/>
          </a:p>
          <a:p>
            <a:pPr indent="-285750" lvl="0" marL="285750" rtl="0" algn="l">
              <a:lnSpc>
                <a:spcPct val="80000"/>
              </a:lnSpc>
              <a:spcBef>
                <a:spcPts val="1000"/>
              </a:spcBef>
              <a:spcAft>
                <a:spcPts val="0"/>
              </a:spcAft>
              <a:buClr>
                <a:srgbClr val="FFFFFF"/>
              </a:buClr>
              <a:buSzPts val="1400"/>
              <a:buChar char="•"/>
            </a:pPr>
            <a:r>
              <a:rPr lang="en-IN" sz="1400">
                <a:solidFill>
                  <a:srgbClr val="FFFFFF"/>
                </a:solidFill>
                <a:latin typeface="Calibri"/>
                <a:ea typeface="Calibri"/>
                <a:cs typeface="Calibri"/>
                <a:sym typeface="Calibri"/>
              </a:rPr>
              <a:t>Those weights are then applied to all the words in the sequence that are introduced in V. </a:t>
            </a:r>
            <a:endParaRPr sz="1400">
              <a:solidFill>
                <a:srgbClr val="FFFFFF"/>
              </a:solidFill>
              <a:latin typeface="Calibri"/>
              <a:ea typeface="Calibri"/>
              <a:cs typeface="Calibri"/>
              <a:sym typeface="Calibri"/>
            </a:endParaRPr>
          </a:p>
          <a:p>
            <a:pPr indent="-158750" lvl="0" marL="228600" rtl="0" algn="l">
              <a:lnSpc>
                <a:spcPct val="80000"/>
              </a:lnSpc>
              <a:spcBef>
                <a:spcPts val="1000"/>
              </a:spcBef>
              <a:spcAft>
                <a:spcPts val="0"/>
              </a:spcAft>
              <a:buClr>
                <a:schemeClr val="dk1"/>
              </a:buClr>
              <a:buSzPts val="1100"/>
              <a:buNone/>
            </a:pPr>
            <a:r>
              <a:t/>
            </a:r>
            <a:endParaRPr sz="11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0" name="Shape 370"/>
        <p:cNvGrpSpPr/>
        <p:nvPr/>
      </p:nvGrpSpPr>
      <p:grpSpPr>
        <a:xfrm>
          <a:off x="0" y="0"/>
          <a:ext cx="0" cy="0"/>
          <a:chOff x="0" y="0"/>
          <a:chExt cx="0" cy="0"/>
        </a:xfrm>
      </p:grpSpPr>
      <p:sp>
        <p:nvSpPr>
          <p:cNvPr id="371" name="Google Shape;371;p38"/>
          <p:cNvSpPr txBox="1"/>
          <p:nvPr>
            <p:ph type="title"/>
          </p:nvPr>
        </p:nvSpPr>
        <p:spPr>
          <a:xfrm>
            <a:off x="840975" y="172926"/>
            <a:ext cx="5478300" cy="1125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Multi-Head Attention</a:t>
            </a:r>
            <a:endParaRPr/>
          </a:p>
        </p:txBody>
      </p:sp>
      <p:sp>
        <p:nvSpPr>
          <p:cNvPr id="372" name="Google Shape;372;p38"/>
          <p:cNvSpPr/>
          <p:nvPr/>
        </p:nvSpPr>
        <p:spPr>
          <a:xfrm>
            <a:off x="2356550" y="1680770"/>
            <a:ext cx="1387841"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8"/>
          <p:cNvSpPr txBox="1"/>
          <p:nvPr/>
        </p:nvSpPr>
        <p:spPr>
          <a:xfrm>
            <a:off x="610649" y="1514696"/>
            <a:ext cx="1515000" cy="88058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Input Sequence</a:t>
            </a:r>
            <a:endParaRPr b="0" i="0" sz="1600" u="none" cap="none" strike="noStrike">
              <a:solidFill>
                <a:srgbClr val="000000"/>
              </a:solidFill>
              <a:latin typeface="Arial"/>
              <a:ea typeface="Arial"/>
              <a:cs typeface="Arial"/>
              <a:sym typeface="Arial"/>
            </a:endParaRPr>
          </a:p>
        </p:txBody>
      </p:sp>
      <p:sp>
        <p:nvSpPr>
          <p:cNvPr id="374" name="Google Shape;374;p38"/>
          <p:cNvSpPr txBox="1"/>
          <p:nvPr/>
        </p:nvSpPr>
        <p:spPr>
          <a:xfrm>
            <a:off x="2194594" y="1427186"/>
            <a:ext cx="1515000" cy="161117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Embed each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lang="en-IN" sz="1600"/>
              <a:t>w</a:t>
            </a:r>
            <a:r>
              <a:rPr b="0" i="0" lang="en-IN" sz="1600" u="none" cap="none" strike="noStrike">
                <a:solidFill>
                  <a:srgbClr val="000000"/>
                </a:solidFill>
                <a:latin typeface="Arial"/>
                <a:ea typeface="Arial"/>
                <a:cs typeface="Arial"/>
                <a:sym typeface="Arial"/>
              </a:rPr>
              <a:t>ord and add positional embedding</a:t>
            </a:r>
            <a:endParaRPr/>
          </a:p>
        </p:txBody>
      </p:sp>
      <p:sp>
        <p:nvSpPr>
          <p:cNvPr id="375" name="Google Shape;375;p38"/>
          <p:cNvSpPr txBox="1"/>
          <p:nvPr/>
        </p:nvSpPr>
        <p:spPr>
          <a:xfrm>
            <a:off x="4875117" y="1202122"/>
            <a:ext cx="1658337" cy="18362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Split into number of heads and heads &amp; also create learnable matrices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76" name="Google Shape;376;p38"/>
          <p:cNvSpPr/>
          <p:nvPr/>
        </p:nvSpPr>
        <p:spPr>
          <a:xfrm>
            <a:off x="5232590" y="1733540"/>
            <a:ext cx="1086679"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table&#10;&#10;Description automatically generated" id="377" name="Google Shape;377;p38"/>
          <p:cNvPicPr preferRelativeResize="0"/>
          <p:nvPr/>
        </p:nvPicPr>
        <p:blipFill rotWithShape="1">
          <a:blip r:embed="rId3">
            <a:alphaModFix/>
          </a:blip>
          <a:srcRect b="0" l="0" r="0" t="0"/>
          <a:stretch/>
        </p:blipFill>
        <p:spPr>
          <a:xfrm>
            <a:off x="3906347" y="1514696"/>
            <a:ext cx="1057824" cy="657289"/>
          </a:xfrm>
          <a:prstGeom prst="rect">
            <a:avLst/>
          </a:prstGeom>
          <a:noFill/>
          <a:ln>
            <a:noFill/>
          </a:ln>
        </p:spPr>
      </p:pic>
      <p:pic>
        <p:nvPicPr>
          <p:cNvPr descr="A picture containing diagram&#10;&#10;Description automatically generated" id="378" name="Google Shape;378;p38"/>
          <p:cNvPicPr preferRelativeResize="0"/>
          <p:nvPr/>
        </p:nvPicPr>
        <p:blipFill rotWithShape="1">
          <a:blip r:embed="rId4">
            <a:alphaModFix/>
          </a:blip>
          <a:srcRect b="0" l="0" r="0" t="0"/>
          <a:stretch/>
        </p:blipFill>
        <p:spPr>
          <a:xfrm>
            <a:off x="6437280" y="1160888"/>
            <a:ext cx="1428949" cy="2800741"/>
          </a:xfrm>
          <a:prstGeom prst="rect">
            <a:avLst/>
          </a:prstGeom>
          <a:noFill/>
          <a:ln>
            <a:noFill/>
          </a:ln>
        </p:spPr>
      </p:pic>
      <p:sp>
        <p:nvSpPr>
          <p:cNvPr id="379" name="Google Shape;379;p38"/>
          <p:cNvSpPr txBox="1"/>
          <p:nvPr/>
        </p:nvSpPr>
        <p:spPr>
          <a:xfrm>
            <a:off x="7770055" y="1244723"/>
            <a:ext cx="1658337" cy="18362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Multiply with learnable</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 matrices to get Q, K, V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80" name="Google Shape;380;p38"/>
          <p:cNvSpPr/>
          <p:nvPr/>
        </p:nvSpPr>
        <p:spPr>
          <a:xfrm>
            <a:off x="8075859" y="1733540"/>
            <a:ext cx="1086679"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diagram&#10;&#10;Description automatically generated" id="381" name="Google Shape;381;p38"/>
          <p:cNvPicPr preferRelativeResize="0"/>
          <p:nvPr/>
        </p:nvPicPr>
        <p:blipFill rotWithShape="1">
          <a:blip r:embed="rId5">
            <a:alphaModFix/>
          </a:blip>
          <a:srcRect b="0" l="0" r="0" t="0"/>
          <a:stretch/>
        </p:blipFill>
        <p:spPr>
          <a:xfrm>
            <a:off x="9370053" y="1237099"/>
            <a:ext cx="1200318" cy="2724530"/>
          </a:xfrm>
          <a:prstGeom prst="rect">
            <a:avLst/>
          </a:prstGeom>
          <a:noFill/>
          <a:ln>
            <a:noFill/>
          </a:ln>
        </p:spPr>
      </p:pic>
      <p:sp>
        <p:nvSpPr>
          <p:cNvPr id="382" name="Google Shape;382;p38"/>
          <p:cNvSpPr/>
          <p:nvPr/>
        </p:nvSpPr>
        <p:spPr>
          <a:xfrm rot="5400000">
            <a:off x="9634105" y="3892506"/>
            <a:ext cx="1086679"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8"/>
          <p:cNvSpPr txBox="1"/>
          <p:nvPr/>
        </p:nvSpPr>
        <p:spPr>
          <a:xfrm>
            <a:off x="10386449" y="3180525"/>
            <a:ext cx="1805700" cy="11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Calculate </a:t>
            </a:r>
            <a:r>
              <a:rPr lang="en-IN" sz="1600"/>
              <a:t>output</a:t>
            </a:r>
            <a:r>
              <a:rPr b="0" i="0" lang="en-IN" sz="1600" u="none" cap="none" strike="noStrike">
                <a:solidFill>
                  <a:srgbClr val="000000"/>
                </a:solidFill>
                <a:latin typeface="Arial"/>
                <a:ea typeface="Arial"/>
                <a:cs typeface="Arial"/>
                <a:sym typeface="Arial"/>
              </a:rPr>
              <a:t> of each head:</a:t>
            </a:r>
            <a:endParaRPr/>
          </a:p>
          <a:p>
            <a:pPr indent="0" lvl="0" marL="0" marR="0" rtl="0" algn="ctr">
              <a:lnSpc>
                <a:spcPct val="100000"/>
              </a:lnSpc>
              <a:spcBef>
                <a:spcPts val="0"/>
              </a:spcBef>
              <a:spcAft>
                <a:spcPts val="0"/>
              </a:spcAft>
              <a:buNone/>
            </a:pPr>
            <a:r>
              <a:rPr b="0" i="0" lang="en-IN" sz="1600" u="none" cap="none" strike="noStrike">
                <a:solidFill>
                  <a:srgbClr val="000000"/>
                </a:solidFill>
                <a:latin typeface="Arial"/>
                <a:ea typeface="Arial"/>
                <a:cs typeface="Arial"/>
                <a:sym typeface="Arial"/>
              </a:rPr>
              <a:t>softmax(QK</a:t>
            </a:r>
            <a:r>
              <a:rPr b="0" baseline="30000" i="0" lang="en-IN" sz="1600" u="none" cap="none" strike="noStrike">
                <a:solidFill>
                  <a:srgbClr val="000000"/>
                </a:solidFill>
                <a:latin typeface="Arial"/>
                <a:ea typeface="Arial"/>
                <a:cs typeface="Arial"/>
                <a:sym typeface="Arial"/>
              </a:rPr>
              <a:t>T</a:t>
            </a:r>
            <a:r>
              <a:rPr b="0" i="0" lang="en-IN" sz="1600" u="none" cap="none" strike="noStrike">
                <a:solidFill>
                  <a:srgbClr val="000000"/>
                </a:solidFill>
                <a:latin typeface="Arial"/>
                <a:ea typeface="Arial"/>
                <a:cs typeface="Arial"/>
                <a:sym typeface="Arial"/>
              </a:rPr>
              <a:t> </a:t>
            </a:r>
            <a:r>
              <a:rPr b="0" i="0" lang="en-IN" sz="1600" u="none" cap="none" strike="noStrike">
                <a:solidFill>
                  <a:srgbClr val="000000"/>
                </a:solidFill>
                <a:latin typeface="Arial"/>
                <a:ea typeface="Arial"/>
                <a:cs typeface="Arial"/>
                <a:sym typeface="Arial"/>
              </a:rPr>
              <a:t>/d</a:t>
            </a:r>
            <a:r>
              <a:rPr b="0" baseline="-25000" i="0" lang="en-IN" sz="1600" u="none" cap="none" strike="noStrike">
                <a:solidFill>
                  <a:srgbClr val="000000"/>
                </a:solidFill>
                <a:latin typeface="Arial"/>
                <a:ea typeface="Arial"/>
                <a:cs typeface="Arial"/>
                <a:sym typeface="Arial"/>
              </a:rPr>
              <a:t>k</a:t>
            </a:r>
            <a:r>
              <a:rPr b="0" i="0" lang="en-IN" sz="1600" u="none" cap="none" strike="noStrike">
                <a:solidFill>
                  <a:srgbClr val="000000"/>
                </a:solidFill>
                <a:latin typeface="Arial"/>
                <a:ea typeface="Arial"/>
                <a:cs typeface="Arial"/>
                <a:sym typeface="Arial"/>
              </a:rPr>
              <a:t> )V</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descr="A picture containing toiletry, drawing&#10;&#10;Description automatically generated" id="384" name="Google Shape;384;p38"/>
          <p:cNvPicPr preferRelativeResize="0"/>
          <p:nvPr/>
        </p:nvPicPr>
        <p:blipFill rotWithShape="1">
          <a:blip r:embed="rId6">
            <a:alphaModFix/>
          </a:blip>
          <a:srcRect b="0" l="0" r="0" t="0"/>
          <a:stretch/>
        </p:blipFill>
        <p:spPr>
          <a:xfrm>
            <a:off x="10469671" y="4341302"/>
            <a:ext cx="914528" cy="2476846"/>
          </a:xfrm>
          <a:prstGeom prst="rect">
            <a:avLst/>
          </a:prstGeom>
          <a:noFill/>
          <a:ln>
            <a:noFill/>
          </a:ln>
        </p:spPr>
      </p:pic>
      <p:sp>
        <p:nvSpPr>
          <p:cNvPr id="385" name="Google Shape;385;p38"/>
          <p:cNvSpPr/>
          <p:nvPr/>
        </p:nvSpPr>
        <p:spPr>
          <a:xfrm flipH="1">
            <a:off x="9245708" y="5386376"/>
            <a:ext cx="1086679"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8"/>
          <p:cNvSpPr txBox="1"/>
          <p:nvPr/>
        </p:nvSpPr>
        <p:spPr>
          <a:xfrm>
            <a:off x="9055371" y="5040631"/>
            <a:ext cx="1515000" cy="161117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Concatenate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the resulting matrices to produce O/P </a:t>
            </a:r>
            <a:endParaRPr/>
          </a:p>
        </p:txBody>
      </p:sp>
      <p:pic>
        <p:nvPicPr>
          <p:cNvPr descr="Table, box and whisker chart&#10;&#10;Description automatically generated" id="387" name="Google Shape;387;p38"/>
          <p:cNvPicPr preferRelativeResize="0"/>
          <p:nvPr/>
        </p:nvPicPr>
        <p:blipFill rotWithShape="1">
          <a:blip r:embed="rId7">
            <a:alphaModFix/>
          </a:blip>
          <a:srcRect b="0" l="0" r="0" t="0"/>
          <a:stretch/>
        </p:blipFill>
        <p:spPr>
          <a:xfrm>
            <a:off x="7610213" y="5073834"/>
            <a:ext cx="1552325" cy="1011783"/>
          </a:xfrm>
          <a:prstGeom prst="rect">
            <a:avLst/>
          </a:prstGeom>
          <a:noFill/>
          <a:ln>
            <a:noFill/>
          </a:ln>
        </p:spPr>
      </p:pic>
      <p:sp>
        <p:nvSpPr>
          <p:cNvPr id="388" name="Google Shape;388;p38"/>
          <p:cNvSpPr txBox="1"/>
          <p:nvPr/>
        </p:nvSpPr>
        <p:spPr>
          <a:xfrm>
            <a:off x="521825" y="3961625"/>
            <a:ext cx="5590800" cy="198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IN" sz="2400">
                <a:latin typeface="Calibri"/>
                <a:ea typeface="Calibri"/>
                <a:cs typeface="Calibri"/>
                <a:sym typeface="Calibri"/>
              </a:rPr>
              <a:t>Multihead attention </a:t>
            </a:r>
            <a:r>
              <a:rPr lang="en-IN" sz="2400">
                <a:solidFill>
                  <a:srgbClr val="262626"/>
                </a:solidFill>
                <a:highlight>
                  <a:srgbClr val="FFFFFF"/>
                </a:highlight>
                <a:latin typeface="Calibri"/>
                <a:ea typeface="Calibri"/>
                <a:cs typeface="Calibri"/>
                <a:sym typeface="Calibri"/>
              </a:rPr>
              <a:t>allows the model to jointly attend to information from different representation subspaces and hence </a:t>
            </a:r>
            <a:r>
              <a:rPr lang="en-IN" sz="2400">
                <a:solidFill>
                  <a:srgbClr val="222222"/>
                </a:solidFill>
                <a:highlight>
                  <a:srgbClr val="FFFFFF"/>
                </a:highlight>
                <a:latin typeface="Calibri"/>
                <a:ea typeface="Calibri"/>
                <a:cs typeface="Calibri"/>
                <a:sym typeface="Calibri"/>
              </a:rPr>
              <a:t>expands the model’s ability to focus on different positions</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92" name="Shape 392"/>
        <p:cNvGrpSpPr/>
        <p:nvPr/>
      </p:nvGrpSpPr>
      <p:grpSpPr>
        <a:xfrm>
          <a:off x="0" y="0"/>
          <a:ext cx="0" cy="0"/>
          <a:chOff x="0" y="0"/>
          <a:chExt cx="0" cy="0"/>
        </a:xfrm>
      </p:grpSpPr>
      <p:sp>
        <p:nvSpPr>
          <p:cNvPr id="393" name="Google Shape;393;p39"/>
          <p:cNvSpPr txBox="1"/>
          <p:nvPr>
            <p:ph type="title"/>
          </p:nvPr>
        </p:nvSpPr>
        <p:spPr>
          <a:xfrm>
            <a:off x="6053668" y="803325"/>
            <a:ext cx="5314536"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lang="en-IN"/>
              <a:t>DATASETS</a:t>
            </a:r>
            <a:endParaRPr/>
          </a:p>
        </p:txBody>
      </p:sp>
      <p:sp>
        <p:nvSpPr>
          <p:cNvPr id="394" name="Google Shape;394;p39"/>
          <p:cNvSpPr/>
          <p:nvPr/>
        </p:nvSpPr>
        <p:spPr>
          <a:xfrm>
            <a:off x="1" y="0"/>
            <a:ext cx="5438829" cy="5840278"/>
          </a:xfrm>
          <a:custGeom>
            <a:rect b="b" l="l" r="r" t="t"/>
            <a:pathLst>
              <a:path extrusionOk="0" h="5840278" w="5438829">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5" name="Google Shape;395;p39"/>
          <p:cNvSpPr/>
          <p:nvPr/>
        </p:nvSpPr>
        <p:spPr>
          <a:xfrm>
            <a:off x="0" y="0"/>
            <a:ext cx="5269134" cy="5654940"/>
          </a:xfrm>
          <a:custGeom>
            <a:rect b="b" l="l" r="r" t="t"/>
            <a:pathLst>
              <a:path extrusionOk="0" h="5654940" w="5269134">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Programmer" id="396" name="Google Shape;396;p39"/>
          <p:cNvPicPr preferRelativeResize="0"/>
          <p:nvPr/>
        </p:nvPicPr>
        <p:blipFill rotWithShape="1">
          <a:blip r:embed="rId3">
            <a:alphaModFix/>
          </a:blip>
          <a:srcRect b="0" l="0" r="0" t="0"/>
          <a:stretch/>
        </p:blipFill>
        <p:spPr>
          <a:xfrm>
            <a:off x="321733" y="543135"/>
            <a:ext cx="3835488" cy="3835488"/>
          </a:xfrm>
          <a:prstGeom prst="rect">
            <a:avLst/>
          </a:prstGeom>
          <a:noFill/>
          <a:ln>
            <a:noFill/>
          </a:ln>
        </p:spPr>
      </p:pic>
      <p:sp>
        <p:nvSpPr>
          <p:cNvPr id="397" name="Google Shape;397;p39"/>
          <p:cNvSpPr txBox="1"/>
          <p:nvPr>
            <p:ph idx="1" type="body"/>
          </p:nvPr>
        </p:nvSpPr>
        <p:spPr>
          <a:xfrm>
            <a:off x="6053667" y="2279018"/>
            <a:ext cx="5314543" cy="3375920"/>
          </a:xfrm>
          <a:prstGeom prst="rect">
            <a:avLst/>
          </a:prstGeom>
          <a:noFill/>
          <a:ln>
            <a:noFill/>
          </a:ln>
        </p:spPr>
        <p:txBody>
          <a:bodyPr anchorCtr="0" anchor="t" bIns="45700" lIns="91425" spcFirstLastPara="1" rIns="91425" wrap="square" tIns="45700">
            <a:noAutofit/>
          </a:bodyPr>
          <a:lstStyle/>
          <a:p>
            <a:pPr indent="-285750" lvl="0" marL="228600" rtl="0" algn="l">
              <a:lnSpc>
                <a:spcPct val="90000"/>
              </a:lnSpc>
              <a:spcBef>
                <a:spcPts val="0"/>
              </a:spcBef>
              <a:spcAft>
                <a:spcPts val="0"/>
              </a:spcAft>
              <a:buClr>
                <a:schemeClr val="lt1"/>
              </a:buClr>
              <a:buSzPts val="2700"/>
              <a:buChar char="•"/>
            </a:pPr>
            <a:r>
              <a:rPr lang="en-IN" sz="2700"/>
              <a:t>Due to non – availability of powerful compute on Google Colab, we chose to train and test on these 2 datasets – </a:t>
            </a:r>
            <a:endParaRPr sz="3700"/>
          </a:p>
          <a:p>
            <a:pPr indent="-285750" lvl="1" marL="685800" rtl="0" algn="l">
              <a:lnSpc>
                <a:spcPct val="90000"/>
              </a:lnSpc>
              <a:spcBef>
                <a:spcPts val="500"/>
              </a:spcBef>
              <a:spcAft>
                <a:spcPts val="0"/>
              </a:spcAft>
              <a:buClr>
                <a:schemeClr val="lt1"/>
              </a:buClr>
              <a:buSzPts val="2700"/>
              <a:buChar char="•"/>
            </a:pPr>
            <a:r>
              <a:rPr lang="en-IN" sz="2700"/>
              <a:t>CIFAR 10</a:t>
            </a:r>
            <a:endParaRPr sz="3300"/>
          </a:p>
          <a:p>
            <a:pPr indent="-285750" lvl="1" marL="685800" rtl="0" algn="l">
              <a:lnSpc>
                <a:spcPct val="90000"/>
              </a:lnSpc>
              <a:spcBef>
                <a:spcPts val="500"/>
              </a:spcBef>
              <a:spcAft>
                <a:spcPts val="0"/>
              </a:spcAft>
              <a:buClr>
                <a:schemeClr val="lt1"/>
              </a:buClr>
              <a:buSzPts val="2700"/>
              <a:buChar char="•"/>
            </a:pPr>
            <a:r>
              <a:rPr lang="en-IN" sz="2700"/>
              <a:t>CIFAR 100</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40"/>
          <p:cNvSpPr/>
          <p:nvPr/>
        </p:nvSpPr>
        <p:spPr>
          <a:xfrm>
            <a:off x="0" y="0"/>
            <a:ext cx="12188952"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03" name="Google Shape;403;p40"/>
          <p:cNvGrpSpPr/>
          <p:nvPr/>
        </p:nvGrpSpPr>
        <p:grpSpPr>
          <a:xfrm>
            <a:off x="-417513" y="0"/>
            <a:ext cx="12584114" cy="6853238"/>
            <a:chOff x="-417513" y="0"/>
            <a:chExt cx="12584114" cy="6853238"/>
          </a:xfrm>
        </p:grpSpPr>
        <p:sp>
          <p:nvSpPr>
            <p:cNvPr id="404" name="Google Shape;404;p40"/>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rgbClr val="FFFFFF">
                  <a:alpha val="34901"/>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40"/>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rgbClr val="FFFFFF">
                  <a:alpha val="34901"/>
                </a:srgb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0"/>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rgbClr val="FFFFFF">
                  <a:alpha val="34901"/>
                </a:srgb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0"/>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rgbClr val="FFFFFF">
                  <a:alpha val="34901"/>
                </a:srgb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0"/>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0"/>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0"/>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rgbClr val="FFFFFF">
                  <a:alpha val="34901"/>
                </a:srgb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0"/>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rgbClr val="FFFFFF">
                  <a:alpha val="34901"/>
                </a:srgb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0"/>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40"/>
          <p:cNvSpPr/>
          <p:nvPr/>
        </p:nvSpPr>
        <p:spPr>
          <a:xfrm>
            <a:off x="0" y="0"/>
            <a:ext cx="12188952" cy="57881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40"/>
          <p:cNvSpPr txBox="1"/>
          <p:nvPr>
            <p:ph type="title"/>
          </p:nvPr>
        </p:nvSpPr>
        <p:spPr>
          <a:xfrm>
            <a:off x="649224" y="960120"/>
            <a:ext cx="3867912" cy="4169664"/>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4400"/>
              <a:buFont typeface="Calibri"/>
              <a:buNone/>
            </a:pPr>
            <a:r>
              <a:rPr lang="en-IN"/>
              <a:t>CIFAR 10</a:t>
            </a:r>
            <a:endParaRPr/>
          </a:p>
        </p:txBody>
      </p:sp>
      <p:cxnSp>
        <p:nvCxnSpPr>
          <p:cNvPr id="427" name="Google Shape;427;p40"/>
          <p:cNvCxnSpPr/>
          <p:nvPr/>
        </p:nvCxnSpPr>
        <p:spPr>
          <a:xfrm>
            <a:off x="4752263" y="1200150"/>
            <a:ext cx="0" cy="3543972"/>
          </a:xfrm>
          <a:prstGeom prst="straightConnector1">
            <a:avLst/>
          </a:prstGeom>
          <a:noFill/>
          <a:ln cap="flat" cmpd="sng" w="12700">
            <a:solidFill>
              <a:schemeClr val="accent1"/>
            </a:solidFill>
            <a:prstDash val="solid"/>
            <a:miter lim="800000"/>
            <a:headEnd len="sm" w="sm" type="none"/>
            <a:tailEnd len="sm" w="sm" type="none"/>
          </a:ln>
        </p:spPr>
      </p:cxnSp>
      <p:sp>
        <p:nvSpPr>
          <p:cNvPr id="428" name="Google Shape;428;p40"/>
          <p:cNvSpPr txBox="1"/>
          <p:nvPr>
            <p:ph idx="1" type="body"/>
          </p:nvPr>
        </p:nvSpPr>
        <p:spPr>
          <a:xfrm>
            <a:off x="4983480" y="960120"/>
            <a:ext cx="5513832" cy="4169664"/>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IN" sz="2000"/>
              <a:t>CIFAR - Canadian Institute For Advanced Research.</a:t>
            </a:r>
            <a:endParaRPr/>
          </a:p>
          <a:p>
            <a:pPr indent="-228600" lvl="0" marL="228600" rtl="0" algn="l">
              <a:lnSpc>
                <a:spcPct val="90000"/>
              </a:lnSpc>
              <a:spcBef>
                <a:spcPts val="1000"/>
              </a:spcBef>
              <a:spcAft>
                <a:spcPts val="0"/>
              </a:spcAft>
              <a:buClr>
                <a:schemeClr val="dk1"/>
              </a:buClr>
              <a:buSzPts val="2000"/>
              <a:buChar char="•"/>
            </a:pPr>
            <a:r>
              <a:rPr lang="en-IN" sz="2000"/>
              <a:t>60000 32x32 colour images in 10 classes, with 6000 images per class.</a:t>
            </a:r>
            <a:endParaRPr/>
          </a:p>
          <a:p>
            <a:pPr indent="-228600" lvl="0" marL="228600" rtl="0" algn="l">
              <a:lnSpc>
                <a:spcPct val="90000"/>
              </a:lnSpc>
              <a:spcBef>
                <a:spcPts val="1000"/>
              </a:spcBef>
              <a:spcAft>
                <a:spcPts val="0"/>
              </a:spcAft>
              <a:buClr>
                <a:schemeClr val="dk1"/>
              </a:buClr>
              <a:buSzPts val="2000"/>
              <a:buChar char="•"/>
            </a:pPr>
            <a:r>
              <a:rPr lang="en-IN" sz="2000"/>
              <a:t>50000 training images and 10000 test images.</a:t>
            </a:r>
            <a:endParaRPr/>
          </a:p>
          <a:p>
            <a:pPr indent="-228600" lvl="0" marL="228600" rtl="0" algn="l">
              <a:lnSpc>
                <a:spcPct val="90000"/>
              </a:lnSpc>
              <a:spcBef>
                <a:spcPts val="1000"/>
              </a:spcBef>
              <a:spcAft>
                <a:spcPts val="0"/>
              </a:spcAft>
              <a:buClr>
                <a:schemeClr val="dk1"/>
              </a:buClr>
              <a:buSzPts val="2000"/>
              <a:buChar char="•"/>
            </a:pPr>
            <a:r>
              <a:rPr lang="en-IN" sz="2000"/>
              <a:t>classes represent airplanes, cars, birds, cats, deer, dogs, frogs, horses, ships, and trucks.</a:t>
            </a:r>
            <a:endParaRPr/>
          </a:p>
          <a:p>
            <a:pPr indent="-228600" lvl="0" marL="228600" rtl="0" algn="l">
              <a:lnSpc>
                <a:spcPct val="90000"/>
              </a:lnSpc>
              <a:spcBef>
                <a:spcPts val="1000"/>
              </a:spcBef>
              <a:spcAft>
                <a:spcPts val="0"/>
              </a:spcAft>
              <a:buClr>
                <a:schemeClr val="dk1"/>
              </a:buClr>
              <a:buSzPts val="2000"/>
              <a:buChar char="•"/>
            </a:pPr>
            <a:r>
              <a:rPr lang="en-IN" sz="2000"/>
              <a:t>CIFAR-10 is a labeled subset of the 80 million tiny images dataset collected by Alex Krizhevsky, Vinod Nair, and Geoffrey Hinton.</a:t>
            </a:r>
            <a:endParaRPr/>
          </a:p>
          <a:p>
            <a:pPr indent="-228600" lvl="0" marL="228600" rtl="0" algn="l">
              <a:lnSpc>
                <a:spcPct val="90000"/>
              </a:lnSpc>
              <a:spcBef>
                <a:spcPts val="1000"/>
              </a:spcBef>
              <a:spcAft>
                <a:spcPts val="0"/>
              </a:spcAft>
              <a:buClr>
                <a:schemeClr val="dk1"/>
              </a:buClr>
              <a:buSzPts val="2000"/>
              <a:buChar char="•"/>
            </a:pPr>
            <a:r>
              <a:rPr lang="en-IN" sz="2000"/>
              <a:t>Often used as a benchmark.</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p41"/>
          <p:cNvSpPr/>
          <p:nvPr/>
        </p:nvSpPr>
        <p:spPr>
          <a:xfrm>
            <a:off x="0" y="0"/>
            <a:ext cx="12188952"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4" name="Google Shape;434;p41"/>
          <p:cNvGrpSpPr/>
          <p:nvPr/>
        </p:nvGrpSpPr>
        <p:grpSpPr>
          <a:xfrm>
            <a:off x="-417513" y="0"/>
            <a:ext cx="12584114" cy="6853238"/>
            <a:chOff x="-417513" y="0"/>
            <a:chExt cx="12584114" cy="6853238"/>
          </a:xfrm>
        </p:grpSpPr>
        <p:sp>
          <p:nvSpPr>
            <p:cNvPr id="435" name="Google Shape;435;p41"/>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rgbClr val="FFFFFF">
                  <a:alpha val="34901"/>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41"/>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1"/>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rgbClr val="FFFFFF">
                  <a:alpha val="34901"/>
                </a:srgb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1"/>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rgbClr val="FFFFFF">
                  <a:alpha val="34901"/>
                </a:srgb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rgbClr val="FFFFFF">
                  <a:alpha val="34901"/>
                </a:srgb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1"/>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1"/>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1"/>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1"/>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rgbClr val="FFFFFF">
                  <a:alpha val="34901"/>
                </a:srgb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rgbClr val="FFFFFF">
                  <a:alpha val="34901"/>
                </a:srgb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1"/>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1"/>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rgbClr val="FFFFFF">
                  <a:alpha val="3490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41"/>
          <p:cNvSpPr/>
          <p:nvPr/>
        </p:nvSpPr>
        <p:spPr>
          <a:xfrm>
            <a:off x="0" y="0"/>
            <a:ext cx="12188952" cy="57881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41"/>
          <p:cNvSpPr txBox="1"/>
          <p:nvPr>
            <p:ph type="title"/>
          </p:nvPr>
        </p:nvSpPr>
        <p:spPr>
          <a:xfrm>
            <a:off x="649224" y="960120"/>
            <a:ext cx="3867912" cy="4169664"/>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4400"/>
              <a:buFont typeface="Calibri"/>
              <a:buNone/>
            </a:pPr>
            <a:r>
              <a:rPr lang="en-IN"/>
              <a:t>CIFAR 100</a:t>
            </a:r>
            <a:endParaRPr/>
          </a:p>
        </p:txBody>
      </p:sp>
      <p:cxnSp>
        <p:nvCxnSpPr>
          <p:cNvPr id="458" name="Google Shape;458;p41"/>
          <p:cNvCxnSpPr/>
          <p:nvPr/>
        </p:nvCxnSpPr>
        <p:spPr>
          <a:xfrm>
            <a:off x="4752263" y="1200150"/>
            <a:ext cx="0" cy="3543972"/>
          </a:xfrm>
          <a:prstGeom prst="straightConnector1">
            <a:avLst/>
          </a:prstGeom>
          <a:noFill/>
          <a:ln cap="flat" cmpd="sng" w="12700">
            <a:solidFill>
              <a:schemeClr val="accent1"/>
            </a:solidFill>
            <a:prstDash val="solid"/>
            <a:miter lim="800000"/>
            <a:headEnd len="sm" w="sm" type="none"/>
            <a:tailEnd len="sm" w="sm" type="none"/>
          </a:ln>
        </p:spPr>
      </p:cxnSp>
      <p:sp>
        <p:nvSpPr>
          <p:cNvPr id="459" name="Google Shape;459;p41"/>
          <p:cNvSpPr txBox="1"/>
          <p:nvPr>
            <p:ph idx="1" type="body"/>
          </p:nvPr>
        </p:nvSpPr>
        <p:spPr>
          <a:xfrm>
            <a:off x="4983480" y="960120"/>
            <a:ext cx="5513832" cy="4169664"/>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900"/>
              <a:buChar char="•"/>
            </a:pPr>
            <a:r>
              <a:rPr lang="en-IN" sz="1900"/>
              <a:t>CIFAR - Canadian Institute For Advanced Research.</a:t>
            </a:r>
            <a:endParaRPr/>
          </a:p>
          <a:p>
            <a:pPr indent="-228600" lvl="0" marL="228600" rtl="0" algn="l">
              <a:lnSpc>
                <a:spcPct val="90000"/>
              </a:lnSpc>
              <a:spcBef>
                <a:spcPts val="1000"/>
              </a:spcBef>
              <a:spcAft>
                <a:spcPts val="0"/>
              </a:spcAft>
              <a:buClr>
                <a:schemeClr val="dk1"/>
              </a:buClr>
              <a:buSzPts val="1900"/>
              <a:buChar char="•"/>
            </a:pPr>
            <a:r>
              <a:rPr lang="en-IN" sz="1900"/>
              <a:t>60000 32x32 colour images in 100 classes, with 600 images per class.</a:t>
            </a:r>
            <a:endParaRPr/>
          </a:p>
          <a:p>
            <a:pPr indent="-228600" lvl="0" marL="228600" rtl="0" algn="l">
              <a:lnSpc>
                <a:spcPct val="90000"/>
              </a:lnSpc>
              <a:spcBef>
                <a:spcPts val="1000"/>
              </a:spcBef>
              <a:spcAft>
                <a:spcPts val="0"/>
              </a:spcAft>
              <a:buClr>
                <a:schemeClr val="dk1"/>
              </a:buClr>
              <a:buSzPts val="1900"/>
              <a:buChar char="•"/>
            </a:pPr>
            <a:r>
              <a:rPr lang="en-IN" sz="1900"/>
              <a:t>500 training images and 100 test images, per class.</a:t>
            </a:r>
            <a:endParaRPr/>
          </a:p>
          <a:p>
            <a:pPr indent="-228600" lvl="0" marL="228600" rtl="0" algn="l">
              <a:lnSpc>
                <a:spcPct val="90000"/>
              </a:lnSpc>
              <a:spcBef>
                <a:spcPts val="1000"/>
              </a:spcBef>
              <a:spcAft>
                <a:spcPts val="0"/>
              </a:spcAft>
              <a:buClr>
                <a:schemeClr val="dk1"/>
              </a:buClr>
              <a:buSzPts val="1900"/>
              <a:buChar char="•"/>
            </a:pPr>
            <a:r>
              <a:rPr lang="en-IN" sz="1900"/>
              <a:t>The 100 classes in the CIFAR-100 are grouped into 20 superclasses. Each image comes with a "fine" label (the class to which it belongs) and a "coarse" label (the superclass to which it belongs).</a:t>
            </a:r>
            <a:endParaRPr/>
          </a:p>
          <a:p>
            <a:pPr indent="-228600" lvl="0" marL="228600" rtl="0" algn="l">
              <a:lnSpc>
                <a:spcPct val="90000"/>
              </a:lnSpc>
              <a:spcBef>
                <a:spcPts val="1000"/>
              </a:spcBef>
              <a:spcAft>
                <a:spcPts val="0"/>
              </a:spcAft>
              <a:buClr>
                <a:schemeClr val="dk1"/>
              </a:buClr>
              <a:buSzPts val="1900"/>
              <a:buChar char="•"/>
            </a:pPr>
            <a:r>
              <a:rPr lang="en-IN" sz="1900"/>
              <a:t>Example – for a superclass “flowers”, classes are – “orchids, poppies, roses, sunflowers, tulips”.</a:t>
            </a:r>
            <a:endParaRPr/>
          </a:p>
          <a:p>
            <a:pPr indent="-228600" lvl="0" marL="228600" rtl="0" algn="l">
              <a:lnSpc>
                <a:spcPct val="90000"/>
              </a:lnSpc>
              <a:spcBef>
                <a:spcPts val="1000"/>
              </a:spcBef>
              <a:spcAft>
                <a:spcPts val="0"/>
              </a:spcAft>
              <a:buClr>
                <a:schemeClr val="dk1"/>
              </a:buClr>
              <a:buSzPts val="1900"/>
              <a:buChar char="•"/>
            </a:pPr>
            <a:r>
              <a:rPr lang="en-IN" sz="1900"/>
              <a:t>Often used as a benchmark.</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p42"/>
          <p:cNvSpPr/>
          <p:nvPr/>
        </p:nvSpPr>
        <p:spPr>
          <a:xfrm>
            <a:off x="0" y="0"/>
            <a:ext cx="12192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42"/>
          <p:cNvSpPr txBox="1"/>
          <p:nvPr>
            <p:ph type="title"/>
          </p:nvPr>
        </p:nvSpPr>
        <p:spPr>
          <a:xfrm>
            <a:off x="6072445" y="3640254"/>
            <a:ext cx="5319433" cy="207633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Calibri"/>
              <a:buNone/>
            </a:pPr>
            <a:r>
              <a:rPr lang="en-IN" sz="4800">
                <a:solidFill>
                  <a:schemeClr val="lt1"/>
                </a:solidFill>
                <a:latin typeface="Calibri"/>
                <a:ea typeface="Calibri"/>
                <a:cs typeface="Calibri"/>
                <a:sym typeface="Calibri"/>
              </a:rPr>
              <a:t>IMPLEMENTATION DETAILS</a:t>
            </a:r>
            <a:endParaRPr/>
          </a:p>
        </p:txBody>
      </p:sp>
      <p:sp>
        <p:nvSpPr>
          <p:cNvPr id="466" name="Google Shape;466;p42"/>
          <p:cNvSpPr/>
          <p:nvPr/>
        </p:nvSpPr>
        <p:spPr>
          <a:xfrm flipH="1" rot="10800000">
            <a:off x="0" y="0"/>
            <a:ext cx="5379352" cy="6374535"/>
          </a:xfrm>
          <a:custGeom>
            <a:rect b="b" l="l" r="r" t="t"/>
            <a:pathLst>
              <a:path extrusionOk="0" h="6374535" w="5379352">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7" name="Google Shape;467;p42"/>
          <p:cNvSpPr/>
          <p:nvPr/>
        </p:nvSpPr>
        <p:spPr>
          <a:xfrm>
            <a:off x="5299" y="0"/>
            <a:ext cx="5210147" cy="6210629"/>
          </a:xfrm>
          <a:custGeom>
            <a:rect b="b" l="l" r="r" t="t"/>
            <a:pathLst>
              <a:path extrusionOk="0" h="6210629" w="5210147">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Check List" id="468" name="Google Shape;468;p42"/>
          <p:cNvPicPr preferRelativeResize="0"/>
          <p:nvPr/>
        </p:nvPicPr>
        <p:blipFill rotWithShape="1">
          <a:blip r:embed="rId3">
            <a:alphaModFix/>
          </a:blip>
          <a:srcRect b="0" l="0" r="0" t="0"/>
          <a:stretch/>
        </p:blipFill>
        <p:spPr>
          <a:xfrm>
            <a:off x="480941" y="1301551"/>
            <a:ext cx="3440610" cy="34406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3"/>
          <p:cNvSpPr txBox="1"/>
          <p:nvPr>
            <p:ph type="title"/>
          </p:nvPr>
        </p:nvSpPr>
        <p:spPr>
          <a:xfrm>
            <a:off x="838200" y="120500"/>
            <a:ext cx="10515600" cy="11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Model Architecture</a:t>
            </a:r>
            <a:endParaRPr/>
          </a:p>
        </p:txBody>
      </p:sp>
      <p:pic>
        <p:nvPicPr>
          <p:cNvPr id="474" name="Google Shape;474;p43"/>
          <p:cNvPicPr preferRelativeResize="0"/>
          <p:nvPr/>
        </p:nvPicPr>
        <p:blipFill>
          <a:blip r:embed="rId3">
            <a:alphaModFix/>
          </a:blip>
          <a:stretch>
            <a:fillRect/>
          </a:stretch>
        </p:blipFill>
        <p:spPr>
          <a:xfrm>
            <a:off x="1575275" y="1690825"/>
            <a:ext cx="8858250" cy="46196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4"/>
          <p:cNvSpPr txBox="1"/>
          <p:nvPr>
            <p:ph type="title"/>
          </p:nvPr>
        </p:nvSpPr>
        <p:spPr>
          <a:xfrm>
            <a:off x="533400" y="74550"/>
            <a:ext cx="10515600" cy="1155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Vision Transformer Pseudo-Code</a:t>
            </a:r>
            <a:endParaRPr/>
          </a:p>
        </p:txBody>
      </p:sp>
      <p:sp>
        <p:nvSpPr>
          <p:cNvPr id="480" name="Google Shape;480;p44"/>
          <p:cNvSpPr txBox="1"/>
          <p:nvPr>
            <p:ph idx="1" type="body"/>
          </p:nvPr>
        </p:nvSpPr>
        <p:spPr>
          <a:xfrm>
            <a:off x="608250" y="1466974"/>
            <a:ext cx="11585100" cy="3847500"/>
          </a:xfrm>
          <a:prstGeom prst="rect">
            <a:avLst/>
          </a:prstGeom>
        </p:spPr>
        <p:txBody>
          <a:bodyPr anchorCtr="0" anchor="t" bIns="45700" lIns="91425" spcFirstLastPara="1" rIns="91425" wrap="square" tIns="45700">
            <a:noAutofit/>
          </a:bodyPr>
          <a:lstStyle/>
          <a:p>
            <a:pPr indent="0" lvl="0" marL="0" rtl="0" algn="l">
              <a:lnSpc>
                <a:spcPct val="135714"/>
              </a:lnSpc>
              <a:spcBef>
                <a:spcPts val="0"/>
              </a:spcBef>
              <a:spcAft>
                <a:spcPts val="0"/>
              </a:spcAft>
              <a:buClr>
                <a:schemeClr val="dk1"/>
              </a:buClr>
              <a:buSzPts val="1100"/>
              <a:buFont typeface="Arial"/>
              <a:buNone/>
            </a:pPr>
            <a:r>
              <a:rPr b="1" lang="en-IN" sz="2150">
                <a:solidFill>
                  <a:srgbClr val="0000FF"/>
                </a:solidFill>
                <a:highlight>
                  <a:srgbClr val="FFFFFE"/>
                </a:highlight>
                <a:latin typeface="Courier New"/>
                <a:ea typeface="Courier New"/>
                <a:cs typeface="Courier New"/>
                <a:sym typeface="Courier New"/>
              </a:rPr>
              <a:t>def</a:t>
            </a:r>
            <a:r>
              <a:rPr b="1" lang="en-IN" sz="2150">
                <a:highlight>
                  <a:srgbClr val="FFFFFE"/>
                </a:highlight>
                <a:latin typeface="Courier New"/>
                <a:ea typeface="Courier New"/>
                <a:cs typeface="Courier New"/>
                <a:sym typeface="Courier New"/>
              </a:rPr>
              <a:t> </a:t>
            </a:r>
            <a:r>
              <a:rPr b="1" lang="en-IN" sz="2150">
                <a:solidFill>
                  <a:srgbClr val="795E26"/>
                </a:solidFill>
                <a:highlight>
                  <a:srgbClr val="FFFFFE"/>
                </a:highlight>
                <a:latin typeface="Courier New"/>
                <a:ea typeface="Courier New"/>
                <a:cs typeface="Courier New"/>
                <a:sym typeface="Courier New"/>
              </a:rPr>
              <a:t>ViT</a:t>
            </a:r>
            <a:r>
              <a:rPr b="1" lang="en-IN" sz="2150">
                <a:highlight>
                  <a:srgbClr val="FFFFFE"/>
                </a:highlight>
                <a:latin typeface="Courier New"/>
                <a:ea typeface="Courier New"/>
                <a:cs typeface="Courier New"/>
                <a:sym typeface="Courier New"/>
              </a:rPr>
              <a:t> (</a:t>
            </a:r>
            <a:r>
              <a:rPr b="1" lang="en-IN" sz="2150">
                <a:solidFill>
                  <a:srgbClr val="001080"/>
                </a:solidFill>
                <a:highlight>
                  <a:srgbClr val="FFFFFE"/>
                </a:highlight>
                <a:latin typeface="Courier New"/>
                <a:ea typeface="Courier New"/>
                <a:cs typeface="Courier New"/>
                <a:sym typeface="Courier New"/>
              </a:rPr>
              <a:t>input</a:t>
            </a:r>
            <a:r>
              <a:rPr b="1" lang="en-IN" sz="2150">
                <a:highlight>
                  <a:srgbClr val="FFFFFE"/>
                </a:highlight>
                <a:latin typeface="Courier New"/>
                <a:ea typeface="Courier New"/>
                <a:cs typeface="Courier New"/>
                <a:sym typeface="Courier New"/>
              </a:rPr>
              <a:t>):</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patches = Create_Patches(input)</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patch_embed = Patch_Embedding(patches)</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sequence = Concat(class_token, patch_embed) + Position_embedding</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hidden_states = Transformer(sequence)</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class_output = Classification_Head(hidden_states[</a:t>
            </a:r>
            <a:r>
              <a:rPr b="1" lang="en-IN" sz="2150">
                <a:solidFill>
                  <a:srgbClr val="09885A"/>
                </a:solidFill>
                <a:highlight>
                  <a:srgbClr val="FFFFFE"/>
                </a:highlight>
                <a:latin typeface="Courier New"/>
                <a:ea typeface="Courier New"/>
                <a:cs typeface="Courier New"/>
                <a:sym typeface="Courier New"/>
              </a:rPr>
              <a:t>0</a:t>
            </a:r>
            <a:r>
              <a:rPr b="1" lang="en-IN" sz="2150">
                <a:highlight>
                  <a:srgbClr val="FFFFFE"/>
                </a:highlight>
                <a:latin typeface="Courier New"/>
                <a:ea typeface="Courier New"/>
                <a:cs typeface="Courier New"/>
                <a:sym typeface="Courier New"/>
              </a:rPr>
              <a:t>])</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a:t>
            </a:r>
            <a:r>
              <a:rPr b="1" lang="en-IN" sz="2150">
                <a:solidFill>
                  <a:srgbClr val="AF00DB"/>
                </a:solidFill>
                <a:highlight>
                  <a:srgbClr val="FFFFFE"/>
                </a:highlight>
                <a:latin typeface="Courier New"/>
                <a:ea typeface="Courier New"/>
                <a:cs typeface="Courier New"/>
                <a:sym typeface="Courier New"/>
              </a:rPr>
              <a:t>return</a:t>
            </a:r>
            <a:r>
              <a:rPr b="1" lang="en-IN" sz="2150">
                <a:highlight>
                  <a:srgbClr val="FFFFFE"/>
                </a:highlight>
                <a:latin typeface="Courier New"/>
                <a:ea typeface="Courier New"/>
                <a:cs typeface="Courier New"/>
                <a:sym typeface="Courier New"/>
              </a:rPr>
              <a:t> class_output</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b="1" sz="2150">
              <a:highlight>
                <a:srgbClr val="FFFFFE"/>
              </a:highlight>
              <a:latin typeface="Courier New"/>
              <a:ea typeface="Courier New"/>
              <a:cs typeface="Courier New"/>
              <a:sym typeface="Courier New"/>
            </a:endParaRPr>
          </a:p>
          <a:p>
            <a:pPr indent="457200" lvl="0" marL="0" rtl="0" algn="l">
              <a:spcBef>
                <a:spcPts val="1000"/>
              </a:spcBef>
              <a:spcAft>
                <a:spcPts val="0"/>
              </a:spcAft>
              <a:buNone/>
            </a:pPr>
            <a:r>
              <a:t/>
            </a:r>
            <a:endParaRPr b="1" sz="3800"/>
          </a:p>
        </p:txBody>
      </p:sp>
      <p:sp>
        <p:nvSpPr>
          <p:cNvPr id="481" name="Google Shape;481;p44"/>
          <p:cNvSpPr txBox="1"/>
          <p:nvPr/>
        </p:nvSpPr>
        <p:spPr>
          <a:xfrm>
            <a:off x="540950" y="5750475"/>
            <a:ext cx="11267700" cy="8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500">
                <a:latin typeface="Montserrat"/>
                <a:ea typeface="Montserrat"/>
                <a:cs typeface="Montserrat"/>
                <a:sym typeface="Montserrat"/>
              </a:rPr>
              <a:t>This is the pseudo code for the sequence of operations on a image to classify it using the Vision Transformer Model</a:t>
            </a:r>
            <a:r>
              <a:rPr lang="en-IN" sz="1800">
                <a:latin typeface="Montserrat"/>
                <a:ea typeface="Montserrat"/>
                <a:cs typeface="Montserrat"/>
                <a:sym typeface="Montserrat"/>
              </a:rPr>
              <a:t> </a:t>
            </a:r>
            <a:endParaRPr sz="18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5"/>
          <p:cNvSpPr txBox="1"/>
          <p:nvPr>
            <p:ph type="title"/>
          </p:nvPr>
        </p:nvSpPr>
        <p:spPr>
          <a:xfrm>
            <a:off x="533400" y="122175"/>
            <a:ext cx="10515600" cy="1008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Hybrid Vision Transformer Pseudo-Code</a:t>
            </a:r>
            <a:endParaRPr/>
          </a:p>
        </p:txBody>
      </p:sp>
      <p:sp>
        <p:nvSpPr>
          <p:cNvPr id="487" name="Google Shape;487;p45"/>
          <p:cNvSpPr txBox="1"/>
          <p:nvPr>
            <p:ph idx="1" type="body"/>
          </p:nvPr>
        </p:nvSpPr>
        <p:spPr>
          <a:xfrm>
            <a:off x="685800" y="1109925"/>
            <a:ext cx="11409000" cy="4164000"/>
          </a:xfrm>
          <a:prstGeom prst="rect">
            <a:avLst/>
          </a:prstGeom>
        </p:spPr>
        <p:txBody>
          <a:bodyPr anchorCtr="0" anchor="t" bIns="45700" lIns="91425" spcFirstLastPara="1" rIns="91425" wrap="square" tIns="45700">
            <a:noAutofit/>
          </a:bodyPr>
          <a:lstStyle/>
          <a:p>
            <a:pPr indent="0" lvl="0" marL="0" rtl="0" algn="l">
              <a:lnSpc>
                <a:spcPct val="135714"/>
              </a:lnSpc>
              <a:spcBef>
                <a:spcPts val="0"/>
              </a:spcBef>
              <a:spcAft>
                <a:spcPts val="0"/>
              </a:spcAft>
              <a:buNone/>
            </a:pPr>
            <a:r>
              <a:rPr b="1" lang="en-IN" sz="2150">
                <a:solidFill>
                  <a:srgbClr val="0000FF"/>
                </a:solidFill>
                <a:highlight>
                  <a:srgbClr val="FFFFFE"/>
                </a:highlight>
                <a:latin typeface="Courier New"/>
                <a:ea typeface="Courier New"/>
                <a:cs typeface="Courier New"/>
                <a:sym typeface="Courier New"/>
              </a:rPr>
              <a:t>def</a:t>
            </a:r>
            <a:r>
              <a:rPr b="1" lang="en-IN" sz="2150">
                <a:highlight>
                  <a:srgbClr val="FFFFFE"/>
                </a:highlight>
                <a:latin typeface="Courier New"/>
                <a:ea typeface="Courier New"/>
                <a:cs typeface="Courier New"/>
                <a:sym typeface="Courier New"/>
              </a:rPr>
              <a:t> </a:t>
            </a:r>
            <a:r>
              <a:rPr b="1" lang="en-IN" sz="2150">
                <a:solidFill>
                  <a:srgbClr val="795E26"/>
                </a:solidFill>
                <a:highlight>
                  <a:srgbClr val="FFFFFE"/>
                </a:highlight>
                <a:latin typeface="Courier New"/>
                <a:ea typeface="Courier New"/>
                <a:cs typeface="Courier New"/>
                <a:sym typeface="Courier New"/>
              </a:rPr>
              <a:t>Hybrid-ViT</a:t>
            </a:r>
            <a:r>
              <a:rPr b="1" lang="en-IN" sz="2150">
                <a:highlight>
                  <a:srgbClr val="FFFFFE"/>
                </a:highlight>
                <a:latin typeface="Courier New"/>
                <a:ea typeface="Courier New"/>
                <a:cs typeface="Courier New"/>
                <a:sym typeface="Courier New"/>
              </a:rPr>
              <a:t> (</a:t>
            </a:r>
            <a:r>
              <a:rPr b="1" lang="en-IN" sz="2150">
                <a:solidFill>
                  <a:srgbClr val="001080"/>
                </a:solidFill>
                <a:highlight>
                  <a:srgbClr val="FFFFFE"/>
                </a:highlight>
                <a:latin typeface="Courier New"/>
                <a:ea typeface="Courier New"/>
                <a:cs typeface="Courier New"/>
                <a:sym typeface="Courier New"/>
              </a:rPr>
              <a:t>input</a:t>
            </a:r>
            <a:r>
              <a:rPr b="1" lang="en-IN" sz="2150">
                <a:highlight>
                  <a:srgbClr val="FFFFFE"/>
                </a:highlight>
                <a:latin typeface="Courier New"/>
                <a:ea typeface="Courier New"/>
                <a:cs typeface="Courier New"/>
                <a:sym typeface="Courier New"/>
              </a:rPr>
              <a:t>):</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resnet_features = ResNet_Feature_Extractor(input)</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patches = Create_Patches(resnet_features)</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patch_embed = Patch_Embedding(patches)</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sequence = Concat(class_token, patch_embed) + Position_embedding</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hidden_states = Transformer(sequence)</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class_output = Classification_Head(hidden_states[</a:t>
            </a:r>
            <a:r>
              <a:rPr b="1" lang="en-IN" sz="2150">
                <a:solidFill>
                  <a:srgbClr val="09885A"/>
                </a:solidFill>
                <a:highlight>
                  <a:srgbClr val="FFFFFE"/>
                </a:highlight>
                <a:latin typeface="Courier New"/>
                <a:ea typeface="Courier New"/>
                <a:cs typeface="Courier New"/>
                <a:sym typeface="Courier New"/>
              </a:rPr>
              <a:t>0</a:t>
            </a:r>
            <a:r>
              <a:rPr b="1" lang="en-IN" sz="2150">
                <a:highlight>
                  <a:srgbClr val="FFFFFE"/>
                </a:highlight>
                <a:latin typeface="Courier New"/>
                <a:ea typeface="Courier New"/>
                <a:cs typeface="Courier New"/>
                <a:sym typeface="Courier New"/>
              </a:rPr>
              <a:t>])</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a:t>
            </a:r>
            <a:endParaRPr b="1" sz="21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IN" sz="2150">
                <a:highlight>
                  <a:srgbClr val="FFFFFE"/>
                </a:highlight>
                <a:latin typeface="Courier New"/>
                <a:ea typeface="Courier New"/>
                <a:cs typeface="Courier New"/>
                <a:sym typeface="Courier New"/>
              </a:rPr>
              <a:t>    </a:t>
            </a:r>
            <a:r>
              <a:rPr b="1" lang="en-IN" sz="2150">
                <a:solidFill>
                  <a:srgbClr val="AF00DB"/>
                </a:solidFill>
                <a:highlight>
                  <a:srgbClr val="FFFFFE"/>
                </a:highlight>
                <a:latin typeface="Courier New"/>
                <a:ea typeface="Courier New"/>
                <a:cs typeface="Courier New"/>
                <a:sym typeface="Courier New"/>
              </a:rPr>
              <a:t>return</a:t>
            </a:r>
            <a:r>
              <a:rPr b="1" lang="en-IN" sz="2150">
                <a:highlight>
                  <a:srgbClr val="FFFFFE"/>
                </a:highlight>
                <a:latin typeface="Courier New"/>
                <a:ea typeface="Courier New"/>
                <a:cs typeface="Courier New"/>
                <a:sym typeface="Courier New"/>
              </a:rPr>
              <a:t> class_output</a:t>
            </a:r>
            <a:endParaRPr b="1" sz="21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IN" sz="2500">
                <a:solidFill>
                  <a:srgbClr val="000000"/>
                </a:solidFill>
                <a:latin typeface="Montserrat"/>
                <a:ea typeface="Montserrat"/>
                <a:cs typeface="Montserrat"/>
                <a:sym typeface="Montserrat"/>
              </a:rPr>
              <a:t> </a:t>
            </a:r>
            <a:endParaRPr sz="1800">
              <a:solidFill>
                <a:srgbClr val="000000"/>
              </a:solidFill>
              <a:latin typeface="Montserrat"/>
              <a:ea typeface="Montserrat"/>
              <a:cs typeface="Montserrat"/>
              <a:sym typeface="Montserrat"/>
            </a:endParaRPr>
          </a:p>
          <a:p>
            <a:pPr indent="0" lvl="0" marL="0" rtl="0" algn="l">
              <a:spcBef>
                <a:spcPts val="1000"/>
              </a:spcBef>
              <a:spcAft>
                <a:spcPts val="0"/>
              </a:spcAft>
              <a:buNone/>
            </a:pPr>
            <a:r>
              <a:t/>
            </a:r>
            <a:endParaRPr/>
          </a:p>
        </p:txBody>
      </p:sp>
      <p:sp>
        <p:nvSpPr>
          <p:cNvPr id="488" name="Google Shape;488;p45"/>
          <p:cNvSpPr txBox="1"/>
          <p:nvPr/>
        </p:nvSpPr>
        <p:spPr>
          <a:xfrm>
            <a:off x="540950" y="5445675"/>
            <a:ext cx="11409000" cy="13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500">
                <a:latin typeface="Montserrat"/>
                <a:ea typeface="Montserrat"/>
                <a:cs typeface="Montserrat"/>
                <a:sym typeface="Montserrat"/>
              </a:rPr>
              <a:t>The difference between the Hybrid and Normal Vision Transformer is that the input features are extracted from pretrained ResNet34 till the first Residual Layer instead of being directly fed to the Transformer</a:t>
            </a:r>
            <a:endParaRPr sz="18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8"/>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28"/>
          <p:cNvSpPr/>
          <p:nvPr/>
        </p:nvSpPr>
        <p:spPr>
          <a:xfrm rot="2700000">
            <a:off x="1138684" y="1316432"/>
            <a:ext cx="4225136" cy="422513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90" name="Google Shape;190;p28"/>
          <p:cNvSpPr/>
          <p:nvPr/>
        </p:nvSpPr>
        <p:spPr>
          <a:xfrm rot="2700000">
            <a:off x="563919" y="753376"/>
            <a:ext cx="5353835" cy="5353835"/>
          </a:xfrm>
          <a:custGeom>
            <a:rect b="b" l="l" r="r" t="t"/>
            <a:pathLst>
              <a:path extrusionOk="0" h="5353835" w="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1" name="Google Shape;191;p28"/>
          <p:cNvSpPr txBox="1"/>
          <p:nvPr>
            <p:ph type="title"/>
          </p:nvPr>
        </p:nvSpPr>
        <p:spPr>
          <a:xfrm>
            <a:off x="902817" y="1958357"/>
            <a:ext cx="5745000" cy="195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80808"/>
              </a:buClr>
              <a:buSzPts val="2800"/>
              <a:buFont typeface="Calibri"/>
              <a:buNone/>
            </a:pPr>
            <a:r>
              <a:rPr b="1" lang="en-IN" sz="3200">
                <a:solidFill>
                  <a:srgbClr val="080808"/>
                </a:solidFill>
              </a:rPr>
              <a:t>PAPER TITLE </a:t>
            </a:r>
            <a:r>
              <a:rPr lang="en-IN" sz="3700">
                <a:solidFill>
                  <a:srgbClr val="080808"/>
                </a:solidFill>
              </a:rPr>
              <a:t>: </a:t>
            </a:r>
            <a:r>
              <a:rPr lang="en-IN" sz="3200">
                <a:solidFill>
                  <a:srgbClr val="080808"/>
                </a:solidFill>
              </a:rPr>
              <a:t>An Image is Worth 16x16 Words: Transformers for Image Recognition at Scale</a:t>
            </a:r>
            <a:endParaRPr sz="5200"/>
          </a:p>
        </p:txBody>
      </p:sp>
      <p:sp>
        <p:nvSpPr>
          <p:cNvPr id="192" name="Google Shape;192;p28"/>
          <p:cNvSpPr/>
          <p:nvPr/>
        </p:nvSpPr>
        <p:spPr>
          <a:xfrm rot="2700000">
            <a:off x="10744943" y="1682590"/>
            <a:ext cx="856138" cy="856138"/>
          </a:xfrm>
          <a:prstGeom prst="rect">
            <a:avLst/>
          </a:pr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3" name="Google Shape;193;p28"/>
          <p:cNvSpPr/>
          <p:nvPr/>
        </p:nvSpPr>
        <p:spPr>
          <a:xfrm rot="2700000">
            <a:off x="10646635" y="1669247"/>
            <a:ext cx="381459" cy="381459"/>
          </a:xfrm>
          <a:prstGeom prst="rect">
            <a:avLst/>
          </a:pr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spect Ratio" id="194" name="Google Shape;194;p28"/>
          <p:cNvPicPr preferRelativeResize="0"/>
          <p:nvPr/>
        </p:nvPicPr>
        <p:blipFill rotWithShape="1">
          <a:blip r:embed="rId3">
            <a:alphaModFix/>
          </a:blip>
          <a:srcRect b="0" l="0" r="0" t="0"/>
          <a:stretch/>
        </p:blipFill>
        <p:spPr>
          <a:xfrm>
            <a:off x="8090414" y="441377"/>
            <a:ext cx="2826756" cy="2826756"/>
          </a:xfrm>
          <a:prstGeom prst="rect">
            <a:avLst/>
          </a:prstGeom>
          <a:noFill/>
          <a:ln>
            <a:noFill/>
          </a:ln>
        </p:spPr>
      </p:pic>
      <p:sp>
        <p:nvSpPr>
          <p:cNvPr id="195" name="Google Shape;195;p28"/>
          <p:cNvSpPr/>
          <p:nvPr/>
        </p:nvSpPr>
        <p:spPr>
          <a:xfrm rot="2700000">
            <a:off x="6171328" y="5264552"/>
            <a:ext cx="723097" cy="723097"/>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28"/>
          <p:cNvSpPr/>
          <p:nvPr/>
        </p:nvSpPr>
        <p:spPr>
          <a:xfrm rot="2700000">
            <a:off x="6655277" y="5293530"/>
            <a:ext cx="322181" cy="322182"/>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28"/>
          <p:cNvSpPr txBox="1"/>
          <p:nvPr/>
        </p:nvSpPr>
        <p:spPr>
          <a:xfrm>
            <a:off x="1347250" y="4695628"/>
            <a:ext cx="10515600" cy="1518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27"/>
              <a:buFont typeface="Calibri"/>
              <a:buNone/>
            </a:pPr>
            <a:r>
              <a:rPr b="1" i="0" lang="en-IN" sz="2827" u="none" cap="none" strike="noStrike">
                <a:solidFill>
                  <a:schemeClr val="dk1"/>
                </a:solidFill>
                <a:latin typeface="Calibri"/>
                <a:ea typeface="Calibri"/>
                <a:cs typeface="Calibri"/>
                <a:sym typeface="Calibri"/>
              </a:rPr>
              <a:t>AUTHORS</a:t>
            </a:r>
            <a:r>
              <a:rPr b="1" lang="en-IN" sz="2827">
                <a:solidFill>
                  <a:schemeClr val="dk1"/>
                </a:solidFill>
                <a:latin typeface="Calibri"/>
                <a:ea typeface="Calibri"/>
                <a:cs typeface="Calibri"/>
                <a:sym typeface="Calibri"/>
              </a:rPr>
              <a:t>’ AFFILIATION</a:t>
            </a:r>
            <a:r>
              <a:rPr b="1" i="0" lang="en-IN" sz="2827" u="none" cap="none" strike="noStrike">
                <a:solidFill>
                  <a:schemeClr val="dk1"/>
                </a:solidFill>
                <a:latin typeface="Calibri"/>
                <a:ea typeface="Calibri"/>
                <a:cs typeface="Calibri"/>
                <a:sym typeface="Calibri"/>
              </a:rPr>
              <a:t> </a:t>
            </a:r>
            <a:r>
              <a:rPr b="0" i="0" lang="en-IN" sz="3997" u="none" cap="none" strike="noStrike">
                <a:solidFill>
                  <a:schemeClr val="dk1"/>
                </a:solidFill>
                <a:latin typeface="Calibri"/>
                <a:ea typeface="Calibri"/>
                <a:cs typeface="Calibri"/>
                <a:sym typeface="Calibri"/>
              </a:rPr>
              <a:t>: </a:t>
            </a:r>
            <a:r>
              <a:rPr lang="en-IN" sz="3037">
                <a:solidFill>
                  <a:schemeClr val="dk1"/>
                </a:solidFill>
                <a:latin typeface="Calibri"/>
                <a:ea typeface="Calibri"/>
                <a:cs typeface="Calibri"/>
                <a:sym typeface="Calibri"/>
              </a:rPr>
              <a:t>Google Research</a:t>
            </a:r>
            <a:endParaRPr b="1" sz="2000"/>
          </a:p>
        </p:txBody>
      </p:sp>
      <p:pic>
        <p:nvPicPr>
          <p:cNvPr id="198" name="Google Shape;198;p28"/>
          <p:cNvPicPr preferRelativeResize="0"/>
          <p:nvPr/>
        </p:nvPicPr>
        <p:blipFill>
          <a:blip r:embed="rId4">
            <a:alphaModFix/>
          </a:blip>
          <a:stretch>
            <a:fillRect/>
          </a:stretch>
        </p:blipFill>
        <p:spPr>
          <a:xfrm>
            <a:off x="2122025" y="4069225"/>
            <a:ext cx="2305050" cy="742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p46"/>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4" name="Google Shape;494;p46"/>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5" name="Google Shape;495;p46"/>
          <p:cNvSpPr txBox="1"/>
          <p:nvPr>
            <p:ph type="title"/>
          </p:nvPr>
        </p:nvSpPr>
        <p:spPr>
          <a:xfrm>
            <a:off x="686834" y="1153572"/>
            <a:ext cx="3200400" cy="44611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4100">
                <a:solidFill>
                  <a:srgbClr val="FFFFFF"/>
                </a:solidFill>
              </a:rPr>
              <a:t>Major Components Implemented</a:t>
            </a:r>
            <a:endParaRPr/>
          </a:p>
        </p:txBody>
      </p:sp>
      <p:sp>
        <p:nvSpPr>
          <p:cNvPr id="496" name="Google Shape;496;p46"/>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97" name="Google Shape;497;p46"/>
          <p:cNvSpPr txBox="1"/>
          <p:nvPr>
            <p:ph idx="1" type="body"/>
          </p:nvPr>
        </p:nvSpPr>
        <p:spPr>
          <a:xfrm>
            <a:off x="4447308" y="591344"/>
            <a:ext cx="6906491" cy="5585619"/>
          </a:xfrm>
          <a:prstGeom prst="rect">
            <a:avLst/>
          </a:prstGeom>
          <a:noFill/>
          <a:ln>
            <a:noFill/>
          </a:ln>
        </p:spPr>
        <p:txBody>
          <a:bodyPr anchorCtr="0" anchor="ctr" bIns="45700" lIns="91425" spcFirstLastPara="1" rIns="91425" wrap="square" tIns="45700">
            <a:noAutofit/>
          </a:bodyPr>
          <a:lstStyle/>
          <a:p>
            <a:pPr indent="-377825" lvl="0" marL="457200" rtl="0" algn="l">
              <a:lnSpc>
                <a:spcPct val="90000"/>
              </a:lnSpc>
              <a:spcBef>
                <a:spcPts val="0"/>
              </a:spcBef>
              <a:spcAft>
                <a:spcPts val="0"/>
              </a:spcAft>
              <a:buSzPts val="2350"/>
              <a:buFont typeface="Calibri"/>
              <a:buChar char="•"/>
            </a:pPr>
            <a:r>
              <a:rPr b="1" lang="en-IN" sz="2600">
                <a:highlight>
                  <a:srgbClr val="FFFFFE"/>
                </a:highlight>
              </a:rPr>
              <a:t>Vision Transformer</a:t>
            </a:r>
            <a:r>
              <a:rPr lang="en-IN" sz="2600">
                <a:highlight>
                  <a:srgbClr val="FFFFFE"/>
                </a:highlight>
              </a:rPr>
              <a:t> implemented </a:t>
            </a:r>
            <a:r>
              <a:rPr b="1" lang="en-IN" sz="2600">
                <a:highlight>
                  <a:srgbClr val="FFFFFE"/>
                </a:highlight>
              </a:rPr>
              <a:t>from scratch</a:t>
            </a:r>
            <a:r>
              <a:rPr lang="en-IN" sz="2600">
                <a:highlight>
                  <a:srgbClr val="FFFFFE"/>
                </a:highlight>
              </a:rPr>
              <a:t> which includes Multihead Attention, FeedForward, Transformer and Classification Head modules</a:t>
            </a:r>
            <a:endParaRPr/>
          </a:p>
          <a:p>
            <a:pPr indent="-377825" lvl="0" marL="457200" rtl="0" algn="l">
              <a:lnSpc>
                <a:spcPct val="90000"/>
              </a:lnSpc>
              <a:spcBef>
                <a:spcPts val="0"/>
              </a:spcBef>
              <a:spcAft>
                <a:spcPts val="0"/>
              </a:spcAft>
              <a:buSzPts val="2350"/>
              <a:buChar char="•"/>
            </a:pPr>
            <a:r>
              <a:rPr b="1" lang="en-IN" sz="2600">
                <a:highlight>
                  <a:srgbClr val="FFFFFE"/>
                </a:highlight>
              </a:rPr>
              <a:t>Hybrid Variant of Vision Transformer</a:t>
            </a:r>
            <a:r>
              <a:rPr lang="en-IN" sz="2600">
                <a:highlight>
                  <a:srgbClr val="FFFFFE"/>
                </a:highlight>
              </a:rPr>
              <a:t> with Pretrained ResNet features as input to the Transformer</a:t>
            </a:r>
            <a:endParaRPr/>
          </a:p>
          <a:p>
            <a:pPr indent="-377825" lvl="0" marL="457200" rtl="0" algn="l">
              <a:lnSpc>
                <a:spcPct val="90000"/>
              </a:lnSpc>
              <a:spcBef>
                <a:spcPts val="0"/>
              </a:spcBef>
              <a:spcAft>
                <a:spcPts val="0"/>
              </a:spcAft>
              <a:buSzPts val="2350"/>
              <a:buChar char="•"/>
            </a:pPr>
            <a:r>
              <a:rPr b="1" lang="en-IN" sz="2600">
                <a:highlight>
                  <a:srgbClr val="FFFFFE"/>
                </a:highlight>
              </a:rPr>
              <a:t>Modular ResNet</a:t>
            </a:r>
            <a:r>
              <a:rPr lang="en-IN" sz="2600">
                <a:highlight>
                  <a:srgbClr val="FFFFFE"/>
                </a:highlight>
              </a:rPr>
              <a:t> implemented </a:t>
            </a:r>
            <a:r>
              <a:rPr b="1" lang="en-IN" sz="2600">
                <a:highlight>
                  <a:srgbClr val="FFFFFE"/>
                </a:highlight>
              </a:rPr>
              <a:t>from scratch </a:t>
            </a:r>
            <a:r>
              <a:rPr lang="en-IN" sz="2600">
                <a:highlight>
                  <a:srgbClr val="FFFFFE"/>
                </a:highlight>
              </a:rPr>
              <a:t>(ResNet34, ResNet50)   </a:t>
            </a:r>
            <a:endParaRPr/>
          </a:p>
          <a:p>
            <a:pPr indent="-377825" lvl="0" marL="457200" rtl="0" algn="l">
              <a:lnSpc>
                <a:spcPct val="90000"/>
              </a:lnSpc>
              <a:spcBef>
                <a:spcPts val="0"/>
              </a:spcBef>
              <a:spcAft>
                <a:spcPts val="0"/>
              </a:spcAft>
              <a:buSzPts val="2350"/>
              <a:buChar char="•"/>
            </a:pPr>
            <a:r>
              <a:rPr b="1" lang="en-IN" sz="2600">
                <a:highlight>
                  <a:srgbClr val="FFFFFE"/>
                </a:highlight>
              </a:rPr>
              <a:t>Pretrained Vision Transformer</a:t>
            </a:r>
            <a:r>
              <a:rPr lang="en-IN" sz="2600">
                <a:highlight>
                  <a:srgbClr val="FFFFFE"/>
                </a:highlight>
              </a:rPr>
              <a:t> using </a:t>
            </a:r>
            <a:r>
              <a:rPr lang="en-IN" sz="2600" u="sng">
                <a:solidFill>
                  <a:schemeClr val="hlink"/>
                </a:solidFill>
                <a:highlight>
                  <a:srgbClr val="FFFFFE"/>
                </a:highlight>
                <a:hlinkClick r:id="rId3"/>
              </a:rPr>
              <a:t>external code</a:t>
            </a:r>
            <a:r>
              <a:rPr lang="en-IN" sz="2600">
                <a:highlight>
                  <a:srgbClr val="FFFFFE"/>
                </a:highlight>
              </a:rPr>
              <a:t> to verify results from the paper</a:t>
            </a:r>
            <a:endParaRPr/>
          </a:p>
          <a:p>
            <a:pPr indent="-377825" lvl="0" marL="457200" rtl="0" algn="l">
              <a:lnSpc>
                <a:spcPct val="90000"/>
              </a:lnSpc>
              <a:spcBef>
                <a:spcPts val="0"/>
              </a:spcBef>
              <a:spcAft>
                <a:spcPts val="0"/>
              </a:spcAft>
              <a:buSzPts val="2350"/>
              <a:buChar char="•"/>
            </a:pPr>
            <a:r>
              <a:rPr b="1" lang="en-IN" sz="2600">
                <a:highlight>
                  <a:srgbClr val="FFFFFE"/>
                </a:highlight>
              </a:rPr>
              <a:t>Attention Map Visualization</a:t>
            </a:r>
            <a:r>
              <a:rPr lang="en-IN" sz="2600">
                <a:highlight>
                  <a:srgbClr val="FFFFFE"/>
                </a:highlight>
              </a:rPr>
              <a:t> on Input images</a:t>
            </a:r>
            <a:endParaRPr/>
          </a:p>
          <a:p>
            <a:pPr indent="-377825" lvl="0" marL="457200" rtl="0" algn="l">
              <a:lnSpc>
                <a:spcPct val="90000"/>
              </a:lnSpc>
              <a:spcBef>
                <a:spcPts val="0"/>
              </a:spcBef>
              <a:spcAft>
                <a:spcPts val="0"/>
              </a:spcAft>
              <a:buSzPts val="2350"/>
              <a:buChar char="•"/>
            </a:pPr>
            <a:r>
              <a:rPr lang="en-IN" sz="2600">
                <a:highlight>
                  <a:srgbClr val="FFFFFE"/>
                </a:highlight>
              </a:rPr>
              <a:t>Visualization of </a:t>
            </a:r>
            <a:r>
              <a:rPr b="1" lang="en-IN" sz="2600">
                <a:highlight>
                  <a:srgbClr val="FFFFFE"/>
                </a:highlight>
              </a:rPr>
              <a:t>Filter Embeddings</a:t>
            </a:r>
            <a:r>
              <a:rPr lang="en-IN" sz="2600">
                <a:highlight>
                  <a:srgbClr val="FFFFFE"/>
                </a:highlight>
              </a:rPr>
              <a:t> </a:t>
            </a:r>
            <a:endParaRPr/>
          </a:p>
          <a:p>
            <a:pPr indent="-377825" lvl="0" marL="457200" rtl="0" algn="l">
              <a:lnSpc>
                <a:spcPct val="90000"/>
              </a:lnSpc>
              <a:spcBef>
                <a:spcPts val="0"/>
              </a:spcBef>
              <a:spcAft>
                <a:spcPts val="0"/>
              </a:spcAft>
              <a:buSzPts val="2350"/>
              <a:buChar char="•"/>
            </a:pPr>
            <a:r>
              <a:rPr lang="en-IN" sz="2600">
                <a:highlight>
                  <a:srgbClr val="FFFFFE"/>
                </a:highlight>
              </a:rPr>
              <a:t>Visualization of </a:t>
            </a:r>
            <a:r>
              <a:rPr b="1" lang="en-IN" sz="2600">
                <a:highlight>
                  <a:srgbClr val="FFFFFE"/>
                </a:highlight>
              </a:rPr>
              <a:t>Position Embeddings</a:t>
            </a:r>
            <a:endParaRPr/>
          </a:p>
          <a:p>
            <a:pPr indent="0" lvl="0" marL="0" rtl="0" algn="l">
              <a:lnSpc>
                <a:spcPct val="90000"/>
              </a:lnSpc>
              <a:spcBef>
                <a:spcPts val="0"/>
              </a:spcBef>
              <a:spcAft>
                <a:spcPts val="0"/>
              </a:spcAft>
              <a:buClr>
                <a:schemeClr val="dk1"/>
              </a:buClr>
              <a:buSzPts val="1100"/>
              <a:buFont typeface="Arial"/>
              <a:buNone/>
            </a:pPr>
            <a:r>
              <a:rPr lang="en-IN" sz="2600">
                <a:highlight>
                  <a:srgbClr val="FFFFFE"/>
                </a:highlight>
                <a:latin typeface="Courier New"/>
                <a:ea typeface="Courier New"/>
                <a:cs typeface="Courier New"/>
                <a:sym typeface="Courier New"/>
              </a:rPr>
              <a:t> </a:t>
            </a:r>
            <a:endParaRPr/>
          </a:p>
          <a:p>
            <a:pPr indent="0" lvl="0" marL="0" rtl="0" algn="l">
              <a:lnSpc>
                <a:spcPct val="90000"/>
              </a:lnSpc>
              <a:spcBef>
                <a:spcPts val="0"/>
              </a:spcBef>
              <a:spcAft>
                <a:spcPts val="0"/>
              </a:spcAft>
              <a:buClr>
                <a:schemeClr val="dk1"/>
              </a:buClr>
              <a:buSzPts val="1100"/>
              <a:buFont typeface="Arial"/>
              <a:buNone/>
            </a:pPr>
            <a:r>
              <a:t/>
            </a:r>
            <a:endParaRPr sz="2600">
              <a:highlight>
                <a:srgbClr val="FFFFFE"/>
              </a:highlight>
              <a:latin typeface="Courier New"/>
              <a:ea typeface="Courier New"/>
              <a:cs typeface="Courier New"/>
              <a:sym typeface="Courier New"/>
            </a:endParaRPr>
          </a:p>
          <a:p>
            <a:pPr indent="0" lvl="0" marL="0" rtl="0" algn="l">
              <a:lnSpc>
                <a:spcPct val="90000"/>
              </a:lnSpc>
              <a:spcBef>
                <a:spcPts val="1000"/>
              </a:spcBef>
              <a:spcAft>
                <a:spcPts val="0"/>
              </a:spcAft>
              <a:buSzPts val="1800"/>
              <a:buNone/>
            </a:pPr>
            <a:r>
              <a:t/>
            </a:r>
            <a:endParaRPr sz="2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1" name="Shape 501"/>
        <p:cNvGrpSpPr/>
        <p:nvPr/>
      </p:nvGrpSpPr>
      <p:grpSpPr>
        <a:xfrm>
          <a:off x="0" y="0"/>
          <a:ext cx="0" cy="0"/>
          <a:chOff x="0" y="0"/>
          <a:chExt cx="0" cy="0"/>
        </a:xfrm>
      </p:grpSpPr>
      <p:sp>
        <p:nvSpPr>
          <p:cNvPr id="502" name="Google Shape;502;p47"/>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47"/>
          <p:cNvSpPr txBox="1"/>
          <p:nvPr>
            <p:ph type="title"/>
          </p:nvPr>
        </p:nvSpPr>
        <p:spPr>
          <a:xfrm>
            <a:off x="634276" y="803705"/>
            <a:ext cx="4208656" cy="3034857"/>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rgbClr val="FFFFFF"/>
              </a:buClr>
              <a:buSzPts val="5400"/>
              <a:buFont typeface="Calibri"/>
              <a:buNone/>
            </a:pPr>
            <a:r>
              <a:rPr lang="en-IN" sz="5400">
                <a:solidFill>
                  <a:srgbClr val="FFFFFF"/>
                </a:solidFill>
                <a:latin typeface="Calibri"/>
                <a:ea typeface="Calibri"/>
                <a:cs typeface="Calibri"/>
                <a:sym typeface="Calibri"/>
              </a:rPr>
              <a:t>RESULTS</a:t>
            </a:r>
            <a:endParaRPr/>
          </a:p>
        </p:txBody>
      </p:sp>
      <p:cxnSp>
        <p:nvCxnSpPr>
          <p:cNvPr id="504" name="Google Shape;504;p47"/>
          <p:cNvCxnSpPr/>
          <p:nvPr/>
        </p:nvCxnSpPr>
        <p:spPr>
          <a:xfrm>
            <a:off x="786679" y="3928939"/>
            <a:ext cx="3931920" cy="0"/>
          </a:xfrm>
          <a:prstGeom prst="straightConnector1">
            <a:avLst/>
          </a:prstGeom>
          <a:noFill/>
          <a:ln cap="flat" cmpd="sng" w="19050">
            <a:solidFill>
              <a:srgbClr val="FFFFFF">
                <a:alpha val="80000"/>
              </a:srgbClr>
            </a:solidFill>
            <a:prstDash val="solid"/>
            <a:miter lim="800000"/>
            <a:headEnd len="sm" w="sm" type="none"/>
            <a:tailEnd len="sm" w="sm" type="none"/>
          </a:ln>
        </p:spPr>
      </p:cxnSp>
      <p:pic>
        <p:nvPicPr>
          <p:cNvPr descr="Bar chart" id="505" name="Google Shape;505;p47"/>
          <p:cNvPicPr preferRelativeResize="0"/>
          <p:nvPr/>
        </p:nvPicPr>
        <p:blipFill rotWithShape="1">
          <a:blip r:embed="rId3">
            <a:alphaModFix/>
          </a:blip>
          <a:srcRect b="0" l="0" r="0" t="0"/>
          <a:stretch/>
        </p:blipFill>
        <p:spPr>
          <a:xfrm>
            <a:off x="6096000" y="699753"/>
            <a:ext cx="5459470" cy="54594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8"/>
          <p:cNvSpPr txBox="1"/>
          <p:nvPr>
            <p:ph type="title"/>
          </p:nvPr>
        </p:nvSpPr>
        <p:spPr>
          <a:xfrm>
            <a:off x="497400" y="144050"/>
            <a:ext cx="10515600" cy="726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a:t>Attention Map Visualisation</a:t>
            </a:r>
            <a:endParaRPr/>
          </a:p>
        </p:txBody>
      </p:sp>
      <p:pic>
        <p:nvPicPr>
          <p:cNvPr id="511" name="Google Shape;511;p48"/>
          <p:cNvPicPr preferRelativeResize="0"/>
          <p:nvPr/>
        </p:nvPicPr>
        <p:blipFill rotWithShape="1">
          <a:blip r:embed="rId3">
            <a:alphaModFix/>
          </a:blip>
          <a:srcRect b="13752" l="8867" r="53731" t="7833"/>
          <a:stretch/>
        </p:blipFill>
        <p:spPr>
          <a:xfrm>
            <a:off x="948375" y="1233625"/>
            <a:ext cx="1688926" cy="1688925"/>
          </a:xfrm>
          <a:prstGeom prst="rect">
            <a:avLst/>
          </a:prstGeom>
          <a:noFill/>
          <a:ln>
            <a:noFill/>
          </a:ln>
        </p:spPr>
      </p:pic>
      <p:pic>
        <p:nvPicPr>
          <p:cNvPr id="512" name="Google Shape;512;p48"/>
          <p:cNvPicPr preferRelativeResize="0"/>
          <p:nvPr/>
        </p:nvPicPr>
        <p:blipFill rotWithShape="1">
          <a:blip r:embed="rId4">
            <a:alphaModFix/>
          </a:blip>
          <a:srcRect b="12239" l="8971" r="53848" t="8065"/>
          <a:stretch/>
        </p:blipFill>
        <p:spPr>
          <a:xfrm>
            <a:off x="7035315" y="1226125"/>
            <a:ext cx="1652105" cy="1688925"/>
          </a:xfrm>
          <a:prstGeom prst="rect">
            <a:avLst/>
          </a:prstGeom>
          <a:noFill/>
          <a:ln>
            <a:noFill/>
          </a:ln>
        </p:spPr>
      </p:pic>
      <p:pic>
        <p:nvPicPr>
          <p:cNvPr id="513" name="Google Shape;513;p48"/>
          <p:cNvPicPr preferRelativeResize="0"/>
          <p:nvPr/>
        </p:nvPicPr>
        <p:blipFill rotWithShape="1">
          <a:blip r:embed="rId5">
            <a:alphaModFix/>
          </a:blip>
          <a:srcRect b="12912" l="8564" r="54037" t="6226"/>
          <a:stretch/>
        </p:blipFill>
        <p:spPr>
          <a:xfrm>
            <a:off x="982025" y="3813950"/>
            <a:ext cx="1688926" cy="1741726"/>
          </a:xfrm>
          <a:prstGeom prst="rect">
            <a:avLst/>
          </a:prstGeom>
          <a:noFill/>
          <a:ln>
            <a:noFill/>
          </a:ln>
        </p:spPr>
      </p:pic>
      <p:pic>
        <p:nvPicPr>
          <p:cNvPr id="514" name="Google Shape;514;p48"/>
          <p:cNvPicPr preferRelativeResize="0"/>
          <p:nvPr/>
        </p:nvPicPr>
        <p:blipFill rotWithShape="1">
          <a:blip r:embed="rId6">
            <a:alphaModFix/>
          </a:blip>
          <a:srcRect b="15025" l="8774" r="53825" t="6555"/>
          <a:stretch/>
        </p:blipFill>
        <p:spPr>
          <a:xfrm>
            <a:off x="7035315" y="3954945"/>
            <a:ext cx="1688926" cy="1688925"/>
          </a:xfrm>
          <a:prstGeom prst="rect">
            <a:avLst/>
          </a:prstGeom>
          <a:noFill/>
          <a:ln>
            <a:noFill/>
          </a:ln>
        </p:spPr>
      </p:pic>
      <p:pic>
        <p:nvPicPr>
          <p:cNvPr id="515" name="Google Shape;515;p48"/>
          <p:cNvPicPr preferRelativeResize="0"/>
          <p:nvPr/>
        </p:nvPicPr>
        <p:blipFill rotWithShape="1">
          <a:blip r:embed="rId3">
            <a:alphaModFix/>
          </a:blip>
          <a:srcRect b="12859" l="61303" r="1296" t="8727"/>
          <a:stretch/>
        </p:blipFill>
        <p:spPr>
          <a:xfrm>
            <a:off x="3467761" y="1252525"/>
            <a:ext cx="1688926" cy="1688925"/>
          </a:xfrm>
          <a:prstGeom prst="rect">
            <a:avLst/>
          </a:prstGeom>
          <a:noFill/>
          <a:ln>
            <a:noFill/>
          </a:ln>
        </p:spPr>
      </p:pic>
      <p:pic>
        <p:nvPicPr>
          <p:cNvPr id="516" name="Google Shape;516;p48"/>
          <p:cNvPicPr preferRelativeResize="0"/>
          <p:nvPr/>
        </p:nvPicPr>
        <p:blipFill rotWithShape="1">
          <a:blip r:embed="rId4">
            <a:alphaModFix/>
          </a:blip>
          <a:srcRect b="12471" l="60975" r="1844" t="7833"/>
          <a:stretch/>
        </p:blipFill>
        <p:spPr>
          <a:xfrm>
            <a:off x="9500554" y="1238788"/>
            <a:ext cx="1577565" cy="1612724"/>
          </a:xfrm>
          <a:prstGeom prst="rect">
            <a:avLst/>
          </a:prstGeom>
          <a:noFill/>
          <a:ln>
            <a:noFill/>
          </a:ln>
        </p:spPr>
      </p:pic>
      <p:pic>
        <p:nvPicPr>
          <p:cNvPr id="517" name="Google Shape;517;p48"/>
          <p:cNvPicPr preferRelativeResize="0"/>
          <p:nvPr/>
        </p:nvPicPr>
        <p:blipFill rotWithShape="1">
          <a:blip r:embed="rId5">
            <a:alphaModFix/>
          </a:blip>
          <a:srcRect b="14137" l="61287" r="1311" t="7448"/>
          <a:stretch/>
        </p:blipFill>
        <p:spPr>
          <a:xfrm>
            <a:off x="3467761" y="3916550"/>
            <a:ext cx="1688926" cy="1688925"/>
          </a:xfrm>
          <a:prstGeom prst="rect">
            <a:avLst/>
          </a:prstGeom>
          <a:noFill/>
          <a:ln>
            <a:noFill/>
          </a:ln>
        </p:spPr>
      </p:pic>
      <p:pic>
        <p:nvPicPr>
          <p:cNvPr id="518" name="Google Shape;518;p48"/>
          <p:cNvPicPr preferRelativeResize="0"/>
          <p:nvPr/>
        </p:nvPicPr>
        <p:blipFill rotWithShape="1">
          <a:blip r:embed="rId6">
            <a:alphaModFix/>
          </a:blip>
          <a:srcRect b="13534" l="60626" r="0" t="8053"/>
          <a:stretch/>
        </p:blipFill>
        <p:spPr>
          <a:xfrm>
            <a:off x="9500554" y="3991943"/>
            <a:ext cx="1778074" cy="1688925"/>
          </a:xfrm>
          <a:prstGeom prst="rect">
            <a:avLst/>
          </a:prstGeom>
          <a:noFill/>
          <a:ln>
            <a:noFill/>
          </a:ln>
        </p:spPr>
      </p:pic>
      <p:sp>
        <p:nvSpPr>
          <p:cNvPr id="519" name="Google Shape;519;p48"/>
          <p:cNvSpPr txBox="1"/>
          <p:nvPr/>
        </p:nvSpPr>
        <p:spPr>
          <a:xfrm>
            <a:off x="935100" y="5963475"/>
            <a:ext cx="10249800" cy="59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rgbClr val="000000"/>
                </a:solidFill>
                <a:latin typeface="Calibri"/>
                <a:ea typeface="Calibri"/>
                <a:cs typeface="Calibri"/>
                <a:sym typeface="Calibri"/>
              </a:rPr>
              <a:t> Representative examples of attention from the output token to the input space</a:t>
            </a:r>
            <a:endParaRPr b="0" i="0" sz="2400" u="none" cap="none" strike="noStrike">
              <a:solidFill>
                <a:srgbClr val="000000"/>
              </a:solidFill>
              <a:latin typeface="Calibri"/>
              <a:ea typeface="Calibri"/>
              <a:cs typeface="Calibri"/>
              <a:sym typeface="Calibri"/>
            </a:endParaRPr>
          </a:p>
        </p:txBody>
      </p:sp>
      <p:sp>
        <p:nvSpPr>
          <p:cNvPr id="520" name="Google Shape;520;p48"/>
          <p:cNvSpPr/>
          <p:nvPr/>
        </p:nvSpPr>
        <p:spPr>
          <a:xfrm>
            <a:off x="2814070" y="1855121"/>
            <a:ext cx="473100"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8"/>
          <p:cNvSpPr/>
          <p:nvPr/>
        </p:nvSpPr>
        <p:spPr>
          <a:xfrm>
            <a:off x="8866448" y="1851800"/>
            <a:ext cx="473100"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8"/>
          <p:cNvSpPr/>
          <p:nvPr/>
        </p:nvSpPr>
        <p:spPr>
          <a:xfrm>
            <a:off x="2832806" y="4567662"/>
            <a:ext cx="473100"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8"/>
          <p:cNvSpPr/>
          <p:nvPr/>
        </p:nvSpPr>
        <p:spPr>
          <a:xfrm>
            <a:off x="8866448" y="4630312"/>
            <a:ext cx="473100"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9"/>
          <p:cNvSpPr txBox="1"/>
          <p:nvPr>
            <p:ph type="title"/>
          </p:nvPr>
        </p:nvSpPr>
        <p:spPr>
          <a:xfrm>
            <a:off x="885450" y="122600"/>
            <a:ext cx="4699500" cy="70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Patch Embedding </a:t>
            </a:r>
            <a:endParaRPr/>
          </a:p>
        </p:txBody>
      </p:sp>
      <p:pic>
        <p:nvPicPr>
          <p:cNvPr id="529" name="Google Shape;529;p49"/>
          <p:cNvPicPr preferRelativeResize="0"/>
          <p:nvPr/>
        </p:nvPicPr>
        <p:blipFill>
          <a:blip r:embed="rId3">
            <a:alphaModFix/>
          </a:blip>
          <a:stretch>
            <a:fillRect/>
          </a:stretch>
        </p:blipFill>
        <p:spPr>
          <a:xfrm>
            <a:off x="7134625" y="828212"/>
            <a:ext cx="3761991" cy="3654024"/>
          </a:xfrm>
          <a:prstGeom prst="rect">
            <a:avLst/>
          </a:prstGeom>
          <a:noFill/>
          <a:ln>
            <a:noFill/>
          </a:ln>
        </p:spPr>
      </p:pic>
      <p:pic>
        <p:nvPicPr>
          <p:cNvPr id="530" name="Google Shape;530;p49"/>
          <p:cNvPicPr preferRelativeResize="0"/>
          <p:nvPr/>
        </p:nvPicPr>
        <p:blipFill>
          <a:blip r:embed="rId4">
            <a:alphaModFix/>
          </a:blip>
          <a:stretch>
            <a:fillRect/>
          </a:stretch>
        </p:blipFill>
        <p:spPr>
          <a:xfrm>
            <a:off x="352038" y="985300"/>
            <a:ext cx="5445825" cy="3208175"/>
          </a:xfrm>
          <a:prstGeom prst="rect">
            <a:avLst/>
          </a:prstGeom>
          <a:noFill/>
          <a:ln>
            <a:noFill/>
          </a:ln>
        </p:spPr>
      </p:pic>
      <p:sp>
        <p:nvSpPr>
          <p:cNvPr id="531" name="Google Shape;531;p49"/>
          <p:cNvSpPr txBox="1"/>
          <p:nvPr/>
        </p:nvSpPr>
        <p:spPr>
          <a:xfrm>
            <a:off x="6261650" y="4543850"/>
            <a:ext cx="5777100" cy="20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100">
                <a:latin typeface="Calibri"/>
                <a:ea typeface="Calibri"/>
                <a:cs typeface="Calibri"/>
                <a:sym typeface="Calibri"/>
              </a:rPr>
              <a:t>The Cosine Similarity Matrix of learnable Position Embeddings denotes clear locality pattern as every 14th value is highly correlated as the patch size (16) divides the image(224x224) into a 14x14 matrix. The very first position embedding is orthogonal to all others since it is reserved for the class token.</a:t>
            </a:r>
            <a:endParaRPr sz="2100">
              <a:latin typeface="Calibri"/>
              <a:ea typeface="Calibri"/>
              <a:cs typeface="Calibri"/>
              <a:sym typeface="Calibri"/>
            </a:endParaRPr>
          </a:p>
        </p:txBody>
      </p:sp>
      <p:sp>
        <p:nvSpPr>
          <p:cNvPr id="532" name="Google Shape;532;p49"/>
          <p:cNvSpPr txBox="1"/>
          <p:nvPr/>
        </p:nvSpPr>
        <p:spPr>
          <a:xfrm>
            <a:off x="484525" y="4808050"/>
            <a:ext cx="5106300" cy="19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33" name="Google Shape;533;p49"/>
          <p:cNvSpPr txBox="1"/>
          <p:nvPr/>
        </p:nvSpPr>
        <p:spPr>
          <a:xfrm>
            <a:off x="521800" y="4696250"/>
            <a:ext cx="5106300" cy="19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N" sz="2200">
                <a:latin typeface="Calibri"/>
                <a:ea typeface="Calibri"/>
                <a:cs typeface="Calibri"/>
                <a:sym typeface="Calibri"/>
              </a:rPr>
              <a:t>First 28 principal components of the initial RGB linear Embedding Filter for pre-trained model ViT - B/16</a:t>
            </a:r>
            <a:endParaRPr sz="2200">
              <a:latin typeface="Calibri"/>
              <a:ea typeface="Calibri"/>
              <a:cs typeface="Calibri"/>
              <a:sym typeface="Calibri"/>
            </a:endParaRPr>
          </a:p>
        </p:txBody>
      </p:sp>
      <p:sp>
        <p:nvSpPr>
          <p:cNvPr id="534" name="Google Shape;534;p49"/>
          <p:cNvSpPr txBox="1"/>
          <p:nvPr/>
        </p:nvSpPr>
        <p:spPr>
          <a:xfrm>
            <a:off x="6566575" y="122600"/>
            <a:ext cx="4906800" cy="705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IN" sz="4400">
                <a:solidFill>
                  <a:schemeClr val="dk1"/>
                </a:solidFill>
                <a:latin typeface="Calibri"/>
                <a:ea typeface="Calibri"/>
                <a:cs typeface="Calibri"/>
                <a:sym typeface="Calibri"/>
              </a:rPr>
              <a:t>Position Embedding</a:t>
            </a:r>
            <a:endParaRPr>
              <a:latin typeface="Calibri"/>
              <a:ea typeface="Calibri"/>
              <a:cs typeface="Calibri"/>
              <a:sym typeface="Calibri"/>
            </a:endParaRPr>
          </a:p>
        </p:txBody>
      </p:sp>
      <p:cxnSp>
        <p:nvCxnSpPr>
          <p:cNvPr id="535" name="Google Shape;535;p49"/>
          <p:cNvCxnSpPr/>
          <p:nvPr/>
        </p:nvCxnSpPr>
        <p:spPr>
          <a:xfrm>
            <a:off x="6096000" y="92765"/>
            <a:ext cx="0" cy="6652500"/>
          </a:xfrm>
          <a:prstGeom prst="straightConnector1">
            <a:avLst/>
          </a:prstGeom>
          <a:noFill/>
          <a:ln cap="flat" cmpd="sng" w="9525">
            <a:solidFill>
              <a:schemeClr val="accent1"/>
            </a:solidFill>
            <a:prstDash val="dash"/>
            <a:miter lim="800000"/>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0"/>
          <p:cNvSpPr txBox="1"/>
          <p:nvPr>
            <p:ph type="title"/>
          </p:nvPr>
        </p:nvSpPr>
        <p:spPr>
          <a:xfrm>
            <a:off x="571500" y="-103125"/>
            <a:ext cx="10515600" cy="971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Results for Different Model Variations </a:t>
            </a:r>
            <a:endParaRPr/>
          </a:p>
        </p:txBody>
      </p:sp>
      <p:graphicFrame>
        <p:nvGraphicFramePr>
          <p:cNvPr id="541" name="Google Shape;541;p50"/>
          <p:cNvGraphicFramePr/>
          <p:nvPr/>
        </p:nvGraphicFramePr>
        <p:xfrm>
          <a:off x="723900" y="948900"/>
          <a:ext cx="3000000" cy="3000000"/>
        </p:xfrm>
        <a:graphic>
          <a:graphicData uri="http://schemas.openxmlformats.org/drawingml/2006/table">
            <a:tbl>
              <a:tblPr>
                <a:noFill/>
                <a:tableStyleId>{2054EF48-69FD-49F5-9BA0-B65CAFD8199D}</a:tableStyleId>
              </a:tblPr>
              <a:tblGrid>
                <a:gridCol w="2469825"/>
                <a:gridCol w="1648700"/>
                <a:gridCol w="2059275"/>
                <a:gridCol w="2059275"/>
                <a:gridCol w="2059275"/>
              </a:tblGrid>
              <a:tr h="585175">
                <a:tc>
                  <a:txBody>
                    <a:bodyPr/>
                    <a:lstStyle/>
                    <a:p>
                      <a:pPr indent="0" lvl="0" marL="0" rtl="0" algn="l">
                        <a:spcBef>
                          <a:spcPts val="0"/>
                        </a:spcBef>
                        <a:spcAft>
                          <a:spcPts val="0"/>
                        </a:spcAft>
                        <a:buNone/>
                      </a:pPr>
                      <a:r>
                        <a:rPr b="1" lang="en-IN"/>
                        <a:t>Model Variation</a:t>
                      </a:r>
                      <a:endParaRPr b="1"/>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rPr b="1" lang="en-IN"/>
                        <a:t>CIFAR10 Train Accuracy (%)</a:t>
                      </a:r>
                      <a:endParaRPr b="1"/>
                    </a:p>
                  </a:txBody>
                  <a:tcPr marT="91425" marB="91425" marR="91425" marL="91425">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IN"/>
                        <a:t>CIFAR10 Test Accuracy (%)</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IN"/>
                        <a:t>CIFAR100 Train Accuracy (%)</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IN"/>
                        <a:t>CIFAR100 Test Accuracy (%)</a:t>
                      </a:r>
                      <a:endParaRPr b="1"/>
                    </a:p>
                  </a:txBody>
                  <a:tcPr marT="91425" marB="91425" marR="91425" marL="91425">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A4C2F4"/>
                    </a:solidFill>
                  </a:tcPr>
                </a:tc>
              </a:tr>
              <a:tr h="788875">
                <a:tc>
                  <a:txBody>
                    <a:bodyPr/>
                    <a:lstStyle/>
                    <a:p>
                      <a:pPr indent="0" lvl="0" marL="0" rtl="0" algn="l">
                        <a:spcBef>
                          <a:spcPts val="0"/>
                        </a:spcBef>
                        <a:spcAft>
                          <a:spcPts val="0"/>
                        </a:spcAft>
                        <a:buNone/>
                      </a:pPr>
                      <a:r>
                        <a:rPr b="1" lang="en-IN"/>
                        <a:t>Vision Transformer</a:t>
                      </a:r>
                      <a:endParaRPr b="1"/>
                    </a:p>
                    <a:p>
                      <a:pPr indent="0" lvl="0" marL="0" rtl="0" algn="l">
                        <a:spcBef>
                          <a:spcPts val="0"/>
                        </a:spcBef>
                        <a:spcAft>
                          <a:spcPts val="0"/>
                        </a:spcAft>
                        <a:buNone/>
                      </a:pPr>
                      <a:r>
                        <a:rPr b="1" lang="en-IN"/>
                        <a:t> (12 Layer, Patch-Size-8)</a:t>
                      </a:r>
                      <a:endParaRPr b="1"/>
                    </a:p>
                    <a:p>
                      <a:pPr indent="0" lvl="0" marL="0" rtl="0" algn="l">
                        <a:spcBef>
                          <a:spcPts val="0"/>
                        </a:spcBef>
                        <a:spcAft>
                          <a:spcPts val="0"/>
                        </a:spcAft>
                        <a:buNone/>
                      </a:pPr>
                      <a:r>
                        <a:rPr b="1" lang="en-IN"/>
                        <a:t>Image Size - 32x32</a:t>
                      </a:r>
                      <a:endParaRPr b="1"/>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IN" sz="1800"/>
                        <a:t>64.3</a:t>
                      </a:r>
                      <a:endParaRPr sz="1800"/>
                    </a:p>
                  </a:txBody>
                  <a:tcPr marT="91425" marB="91425" marR="91425" marL="91425">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57.2</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62.1</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37.6</a:t>
                      </a:r>
                      <a:endParaRPr sz="1800"/>
                    </a:p>
                  </a:txBody>
                  <a:tcPr marT="91425" marB="91425" marR="91425" marL="91425">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788875">
                <a:tc>
                  <a:txBody>
                    <a:bodyPr/>
                    <a:lstStyle/>
                    <a:p>
                      <a:pPr indent="0" lvl="0" marL="0" rtl="0" algn="l">
                        <a:spcBef>
                          <a:spcPts val="0"/>
                        </a:spcBef>
                        <a:spcAft>
                          <a:spcPts val="0"/>
                        </a:spcAft>
                        <a:buNone/>
                      </a:pPr>
                      <a:r>
                        <a:rPr b="1" lang="en-IN"/>
                        <a:t>Vision Transformer</a:t>
                      </a:r>
                      <a:endParaRPr b="1"/>
                    </a:p>
                    <a:p>
                      <a:pPr indent="0" lvl="0" marL="0" rtl="0" algn="l">
                        <a:spcBef>
                          <a:spcPts val="0"/>
                        </a:spcBef>
                        <a:spcAft>
                          <a:spcPts val="0"/>
                        </a:spcAft>
                        <a:buNone/>
                      </a:pPr>
                      <a:r>
                        <a:rPr b="1" lang="en-IN"/>
                        <a:t>(12 Layer, Patch-Size-4)</a:t>
                      </a:r>
                      <a:endParaRPr b="1"/>
                    </a:p>
                    <a:p>
                      <a:pPr indent="0" lvl="0" marL="0" rtl="0" algn="l">
                        <a:spcBef>
                          <a:spcPts val="0"/>
                        </a:spcBef>
                        <a:spcAft>
                          <a:spcPts val="0"/>
                        </a:spcAft>
                        <a:buNone/>
                      </a:pPr>
                      <a:r>
                        <a:rPr b="1" lang="en-IN"/>
                        <a:t>Image Size - 32x32</a:t>
                      </a:r>
                      <a:endParaRPr b="1"/>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IN" sz="1800"/>
                        <a:t>82.1</a:t>
                      </a:r>
                      <a:endParaRPr sz="1800"/>
                    </a:p>
                  </a:txBody>
                  <a:tcPr marT="91425" marB="91425" marR="91425" marL="91425">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71.3</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n-IN" sz="1800">
                          <a:solidFill>
                            <a:schemeClr val="dk1"/>
                          </a:solidFill>
                        </a:rPr>
                        <a:t>83.8</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40.7</a:t>
                      </a:r>
                      <a:endParaRPr sz="1800"/>
                    </a:p>
                  </a:txBody>
                  <a:tcPr marT="91425" marB="91425" marR="91425" marL="91425">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788875">
                <a:tc>
                  <a:txBody>
                    <a:bodyPr/>
                    <a:lstStyle/>
                    <a:p>
                      <a:pPr indent="0" lvl="0" marL="0" rtl="0" algn="l">
                        <a:spcBef>
                          <a:spcPts val="0"/>
                        </a:spcBef>
                        <a:spcAft>
                          <a:spcPts val="0"/>
                        </a:spcAft>
                        <a:buNone/>
                      </a:pPr>
                      <a:r>
                        <a:rPr b="1" lang="en-IN"/>
                        <a:t>Vision Transformer</a:t>
                      </a:r>
                      <a:endParaRPr b="1"/>
                    </a:p>
                    <a:p>
                      <a:pPr indent="0" lvl="0" marL="0" rtl="0" algn="l">
                        <a:spcBef>
                          <a:spcPts val="0"/>
                        </a:spcBef>
                        <a:spcAft>
                          <a:spcPts val="0"/>
                        </a:spcAft>
                        <a:buNone/>
                      </a:pPr>
                      <a:r>
                        <a:rPr b="1" lang="en-IN"/>
                        <a:t>(8 Layer, Patch-Size-4)</a:t>
                      </a:r>
                      <a:endParaRPr b="1"/>
                    </a:p>
                    <a:p>
                      <a:pPr indent="0" lvl="0" marL="0" rtl="0" algn="l">
                        <a:spcBef>
                          <a:spcPts val="0"/>
                        </a:spcBef>
                        <a:spcAft>
                          <a:spcPts val="0"/>
                        </a:spcAft>
                        <a:buNone/>
                      </a:pPr>
                      <a:r>
                        <a:rPr b="1" lang="en-IN"/>
                        <a:t>Image Size - 32x32</a:t>
                      </a:r>
                      <a:endParaRPr b="1"/>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IN" sz="1800"/>
                        <a:t>80.2</a:t>
                      </a:r>
                      <a:endParaRPr sz="1800"/>
                    </a:p>
                  </a:txBody>
                  <a:tcPr marT="91425" marB="91425" marR="91425" marL="91425">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71.9</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83.5</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43.8</a:t>
                      </a:r>
                      <a:endParaRPr sz="1800"/>
                    </a:p>
                  </a:txBody>
                  <a:tcPr marT="91425" marB="91425" marR="91425" marL="91425">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788875">
                <a:tc>
                  <a:txBody>
                    <a:bodyPr/>
                    <a:lstStyle/>
                    <a:p>
                      <a:pPr indent="0" lvl="0" marL="0" rtl="0" algn="l">
                        <a:spcBef>
                          <a:spcPts val="0"/>
                        </a:spcBef>
                        <a:spcAft>
                          <a:spcPts val="0"/>
                        </a:spcAft>
                        <a:buNone/>
                      </a:pPr>
                      <a:r>
                        <a:rPr b="1" lang="en-IN"/>
                        <a:t>Hybrid Vision Transformer</a:t>
                      </a:r>
                      <a:endParaRPr b="1"/>
                    </a:p>
                    <a:p>
                      <a:pPr indent="0" lvl="0" marL="0" rtl="0" algn="l">
                        <a:spcBef>
                          <a:spcPts val="0"/>
                        </a:spcBef>
                        <a:spcAft>
                          <a:spcPts val="0"/>
                        </a:spcAft>
                        <a:buNone/>
                      </a:pPr>
                      <a:r>
                        <a:rPr b="1" lang="en-IN"/>
                        <a:t>(12 Layer, Patch-Size-7)</a:t>
                      </a:r>
                      <a:endParaRPr b="1"/>
                    </a:p>
                    <a:p>
                      <a:pPr indent="0" lvl="0" marL="0" rtl="0" algn="l">
                        <a:spcBef>
                          <a:spcPts val="0"/>
                        </a:spcBef>
                        <a:spcAft>
                          <a:spcPts val="0"/>
                        </a:spcAft>
                        <a:buNone/>
                      </a:pPr>
                      <a:r>
                        <a:rPr b="1" lang="en-IN"/>
                        <a:t>Image Size - 224x224</a:t>
                      </a:r>
                      <a:endParaRPr b="1"/>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IN" sz="1800"/>
                        <a:t>90.9</a:t>
                      </a:r>
                      <a:endParaRPr sz="1800"/>
                    </a:p>
                  </a:txBody>
                  <a:tcPr marT="91425" marB="91425" marR="91425" marL="91425">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80.0</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96.3</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54.6</a:t>
                      </a:r>
                      <a:endParaRPr sz="1800"/>
                    </a:p>
                  </a:txBody>
                  <a:tcPr marT="91425" marB="91425" marR="91425" marL="91425">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788875">
                <a:tc>
                  <a:txBody>
                    <a:bodyPr/>
                    <a:lstStyle/>
                    <a:p>
                      <a:pPr indent="0" lvl="0" marL="0" rtl="0" algn="l">
                        <a:spcBef>
                          <a:spcPts val="0"/>
                        </a:spcBef>
                        <a:spcAft>
                          <a:spcPts val="0"/>
                        </a:spcAft>
                        <a:buNone/>
                      </a:pPr>
                      <a:r>
                        <a:rPr b="1" lang="en-IN"/>
                        <a:t>ResNet34 </a:t>
                      </a:r>
                      <a:endParaRPr b="1"/>
                    </a:p>
                    <a:p>
                      <a:pPr indent="0" lvl="0" marL="0" rtl="0" algn="l">
                        <a:spcBef>
                          <a:spcPts val="0"/>
                        </a:spcBef>
                        <a:spcAft>
                          <a:spcPts val="0"/>
                        </a:spcAft>
                        <a:buNone/>
                      </a:pPr>
                      <a:r>
                        <a:rPr b="1" lang="en-IN"/>
                        <a:t>(From Scratch)</a:t>
                      </a:r>
                      <a:endParaRPr b="1"/>
                    </a:p>
                    <a:p>
                      <a:pPr indent="0" lvl="0" marL="0" rtl="0" algn="l">
                        <a:spcBef>
                          <a:spcPts val="0"/>
                        </a:spcBef>
                        <a:spcAft>
                          <a:spcPts val="0"/>
                        </a:spcAft>
                        <a:buNone/>
                      </a:pPr>
                      <a:r>
                        <a:rPr b="1" lang="en-IN"/>
                        <a:t>Image Size - 224x224</a:t>
                      </a:r>
                      <a:endParaRPr b="1"/>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IN" sz="1800"/>
                        <a:t>98.4</a:t>
                      </a:r>
                      <a:endParaRPr sz="1800"/>
                    </a:p>
                  </a:txBody>
                  <a:tcPr marT="91425" marB="91425" marR="91425" marL="91425">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92.2</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98.6</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69.4</a:t>
                      </a:r>
                      <a:endParaRPr sz="1800"/>
                    </a:p>
                  </a:txBody>
                  <a:tcPr marT="91425" marB="91425" marR="91425" marL="91425">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871950">
                <a:tc>
                  <a:txBody>
                    <a:bodyPr/>
                    <a:lstStyle/>
                    <a:p>
                      <a:pPr indent="0" lvl="0" marL="0" rtl="0" algn="l">
                        <a:spcBef>
                          <a:spcPts val="0"/>
                        </a:spcBef>
                        <a:spcAft>
                          <a:spcPts val="0"/>
                        </a:spcAft>
                        <a:buNone/>
                      </a:pPr>
                      <a:r>
                        <a:rPr b="1" lang="en-IN"/>
                        <a:t>PreTrained Vision Transformer (12 Layer, Patch-Size-16)</a:t>
                      </a:r>
                      <a:endParaRPr b="1"/>
                    </a:p>
                    <a:p>
                      <a:pPr indent="0" lvl="0" marL="0" rtl="0" algn="l">
                        <a:spcBef>
                          <a:spcPts val="0"/>
                        </a:spcBef>
                        <a:spcAft>
                          <a:spcPts val="0"/>
                        </a:spcAft>
                        <a:buNone/>
                      </a:pPr>
                      <a:r>
                        <a:rPr b="1" lang="en-IN"/>
                        <a:t>Image Size - 224x224</a:t>
                      </a:r>
                      <a:endParaRPr b="1"/>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IN" sz="1800"/>
                        <a:t>99.3</a:t>
                      </a:r>
                      <a:endParaRPr sz="1800"/>
                    </a:p>
                  </a:txBody>
                  <a:tcPr marT="91425" marB="91425" marR="91425" marL="91425">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98.1</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97.9</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IN" sz="1800"/>
                        <a:t>87.2</a:t>
                      </a:r>
                      <a:endParaRPr sz="1800"/>
                    </a:p>
                  </a:txBody>
                  <a:tcPr marT="91425" marB="91425" marR="91425" marL="91425">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5" name="Shape 545"/>
        <p:cNvGrpSpPr/>
        <p:nvPr/>
      </p:nvGrpSpPr>
      <p:grpSpPr>
        <a:xfrm>
          <a:off x="0" y="0"/>
          <a:ext cx="0" cy="0"/>
          <a:chOff x="0" y="0"/>
          <a:chExt cx="0" cy="0"/>
        </a:xfrm>
      </p:grpSpPr>
      <p:sp>
        <p:nvSpPr>
          <p:cNvPr id="546" name="Google Shape;546;p51"/>
          <p:cNvSpPr txBox="1"/>
          <p:nvPr>
            <p:ph type="title"/>
          </p:nvPr>
        </p:nvSpPr>
        <p:spPr>
          <a:xfrm>
            <a:off x="1913468" y="365125"/>
            <a:ext cx="9440332"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5400"/>
              <a:t>Inference from our Results</a:t>
            </a:r>
            <a:endParaRPr/>
          </a:p>
        </p:txBody>
      </p:sp>
      <p:sp>
        <p:nvSpPr>
          <p:cNvPr id="547" name="Google Shape;547;p51"/>
          <p:cNvSpPr/>
          <p:nvPr/>
        </p:nvSpPr>
        <p:spPr>
          <a:xfrm>
            <a:off x="0" y="0"/>
            <a:ext cx="126124" cy="6858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Lady bug" id="548" name="Google Shape;548;p51"/>
          <p:cNvPicPr preferRelativeResize="0"/>
          <p:nvPr/>
        </p:nvPicPr>
        <p:blipFill rotWithShape="1">
          <a:blip r:embed="rId3">
            <a:alphaModFix/>
          </a:blip>
          <a:srcRect b="0" l="0" r="0" t="0"/>
          <a:stretch/>
        </p:blipFill>
        <p:spPr>
          <a:xfrm>
            <a:off x="838200" y="570706"/>
            <a:ext cx="914400" cy="914400"/>
          </a:xfrm>
          <a:prstGeom prst="rect">
            <a:avLst/>
          </a:prstGeom>
          <a:noFill/>
          <a:ln>
            <a:noFill/>
          </a:ln>
        </p:spPr>
      </p:pic>
      <p:sp>
        <p:nvSpPr>
          <p:cNvPr id="549" name="Google Shape;549;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IN"/>
              <a:t>Patch size in the Vision Transformer decides the length of the sequence. </a:t>
            </a:r>
            <a:r>
              <a:rPr b="1" lang="en-IN"/>
              <a:t>Lower patch size leads to higher information exchange during the self attention mechanism. This is verified by the better results using lower patch-size 4 over 8 on a 32x32 image.</a:t>
            </a:r>
            <a:endParaRPr/>
          </a:p>
          <a:p>
            <a:pPr indent="-342900" lvl="0" marL="457200" rtl="0" algn="l">
              <a:lnSpc>
                <a:spcPct val="90000"/>
              </a:lnSpc>
              <a:spcBef>
                <a:spcPts val="1000"/>
              </a:spcBef>
              <a:spcAft>
                <a:spcPts val="0"/>
              </a:spcAft>
              <a:buSzPts val="1800"/>
              <a:buChar char="●"/>
            </a:pPr>
            <a:r>
              <a:rPr lang="en-IN"/>
              <a:t>Increasing the number of layers of the Vision Transformer should ideally lead to better results but the </a:t>
            </a:r>
            <a:r>
              <a:rPr b="1" lang="en-IN"/>
              <a:t>results on the 8 Layer model are marginally better than the 12 Layer model which can be attributed to the small datasets used to train the models.</a:t>
            </a:r>
            <a:r>
              <a:rPr lang="en-IN"/>
              <a:t> Models with higher complexity require more data to capture the image features.</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3" name="Shape 553"/>
        <p:cNvGrpSpPr/>
        <p:nvPr/>
      </p:nvGrpSpPr>
      <p:grpSpPr>
        <a:xfrm>
          <a:off x="0" y="0"/>
          <a:ext cx="0" cy="0"/>
          <a:chOff x="0" y="0"/>
          <a:chExt cx="0" cy="0"/>
        </a:xfrm>
      </p:grpSpPr>
      <p:sp>
        <p:nvSpPr>
          <p:cNvPr id="554" name="Google Shape;554;p52"/>
          <p:cNvSpPr txBox="1"/>
          <p:nvPr>
            <p:ph type="title"/>
          </p:nvPr>
        </p:nvSpPr>
        <p:spPr>
          <a:xfrm>
            <a:off x="1913468" y="365125"/>
            <a:ext cx="9440332"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5400"/>
              <a:t>Inference from our Results</a:t>
            </a:r>
            <a:endParaRPr/>
          </a:p>
        </p:txBody>
      </p:sp>
      <p:sp>
        <p:nvSpPr>
          <p:cNvPr id="555" name="Google Shape;555;p52"/>
          <p:cNvSpPr/>
          <p:nvPr/>
        </p:nvSpPr>
        <p:spPr>
          <a:xfrm>
            <a:off x="0" y="0"/>
            <a:ext cx="126124" cy="6858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Lady bug" id="556" name="Google Shape;556;p52"/>
          <p:cNvPicPr preferRelativeResize="0"/>
          <p:nvPr/>
        </p:nvPicPr>
        <p:blipFill rotWithShape="1">
          <a:blip r:embed="rId3">
            <a:alphaModFix/>
          </a:blip>
          <a:srcRect b="0" l="0" r="0" t="0"/>
          <a:stretch/>
        </p:blipFill>
        <p:spPr>
          <a:xfrm>
            <a:off x="838200" y="570706"/>
            <a:ext cx="914400" cy="914400"/>
          </a:xfrm>
          <a:prstGeom prst="rect">
            <a:avLst/>
          </a:prstGeom>
          <a:noFill/>
          <a:ln>
            <a:noFill/>
          </a:ln>
        </p:spPr>
      </p:pic>
      <p:sp>
        <p:nvSpPr>
          <p:cNvPr id="557" name="Google Shape;557;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342900" lvl="0" marL="457200" rtl="0" algn="just">
              <a:lnSpc>
                <a:spcPct val="70000"/>
              </a:lnSpc>
              <a:spcBef>
                <a:spcPts val="1000"/>
              </a:spcBef>
              <a:spcAft>
                <a:spcPts val="0"/>
              </a:spcAft>
              <a:buSzPts val="1800"/>
              <a:buChar char="●"/>
            </a:pPr>
            <a:r>
              <a:rPr b="1" lang="en-IN" sz="2590"/>
              <a:t>As noted in the paper, Hybrid Vision Transformer performs better on small datasets compared to ViT</a:t>
            </a:r>
            <a:r>
              <a:rPr lang="en-IN" sz="2590"/>
              <a:t> as the initial ResNet features are able to capture the lower level features due to the locality property of Convolutions which normal ViT is not able to capture with the limited data available for training.</a:t>
            </a:r>
            <a:endParaRPr/>
          </a:p>
          <a:p>
            <a:pPr indent="-342900" lvl="0" marL="457200" rtl="0" algn="just">
              <a:lnSpc>
                <a:spcPct val="70000"/>
              </a:lnSpc>
              <a:spcBef>
                <a:spcPts val="1000"/>
              </a:spcBef>
              <a:spcAft>
                <a:spcPts val="0"/>
              </a:spcAft>
              <a:buSzPts val="1800"/>
              <a:buChar char="●"/>
            </a:pPr>
            <a:r>
              <a:rPr b="1" lang="en-IN" sz="2590"/>
              <a:t>ResNets trained from scratch are able to outperform both ViT and Hybrid-ViT trained from scratch due to its inherent inductive bias</a:t>
            </a:r>
            <a:r>
              <a:rPr lang="en-IN" sz="2590"/>
              <a:t> of locality and translation invariance. These </a:t>
            </a:r>
            <a:r>
              <a:rPr b="1" lang="en-IN" sz="2590"/>
              <a:t>biases can not learned by the ViT on small datasets.</a:t>
            </a:r>
            <a:endParaRPr/>
          </a:p>
          <a:p>
            <a:pPr indent="-342900" lvl="0" marL="457200" rtl="0" algn="just">
              <a:lnSpc>
                <a:spcPct val="70000"/>
              </a:lnSpc>
              <a:spcBef>
                <a:spcPts val="1000"/>
              </a:spcBef>
              <a:spcAft>
                <a:spcPts val="0"/>
              </a:spcAft>
              <a:buSzPts val="1800"/>
              <a:buChar char="●"/>
            </a:pPr>
            <a:r>
              <a:rPr b="1" lang="en-IN" sz="2590"/>
              <a:t>PreTrained ViT performs much better than the other methods due to being trained on huge datasets</a:t>
            </a:r>
            <a:r>
              <a:rPr lang="en-IN" sz="2590"/>
              <a:t> and thus having learned the better representations than even ResNet since it can access much further information right from the very beginning unlike CNN.</a:t>
            </a:r>
            <a:endParaRPr/>
          </a:p>
          <a:p>
            <a:pPr indent="0" lvl="0" marL="0" rtl="0" algn="l">
              <a:lnSpc>
                <a:spcPct val="70000"/>
              </a:lnSpc>
              <a:spcBef>
                <a:spcPts val="2000"/>
              </a:spcBef>
              <a:spcAft>
                <a:spcPts val="0"/>
              </a:spcAft>
              <a:buSzPts val="1800"/>
              <a:buNone/>
            </a:pPr>
            <a:r>
              <a:t/>
            </a:r>
            <a:endParaRPr sz="259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3"/>
          <p:cNvSpPr txBox="1"/>
          <p:nvPr>
            <p:ph type="title"/>
          </p:nvPr>
        </p:nvSpPr>
        <p:spPr>
          <a:xfrm>
            <a:off x="92775" y="111800"/>
            <a:ext cx="10515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Train vs Test Accuracy Graphs (CIFAR10)</a:t>
            </a:r>
            <a:endParaRPr/>
          </a:p>
        </p:txBody>
      </p:sp>
      <p:pic>
        <p:nvPicPr>
          <p:cNvPr id="563" name="Google Shape;563;p53"/>
          <p:cNvPicPr preferRelativeResize="0"/>
          <p:nvPr/>
        </p:nvPicPr>
        <p:blipFill>
          <a:blip r:embed="rId3">
            <a:alphaModFix/>
          </a:blip>
          <a:stretch>
            <a:fillRect/>
          </a:stretch>
        </p:blipFill>
        <p:spPr>
          <a:xfrm>
            <a:off x="1991700" y="956425"/>
            <a:ext cx="3697300" cy="2640300"/>
          </a:xfrm>
          <a:prstGeom prst="rect">
            <a:avLst/>
          </a:prstGeom>
          <a:noFill/>
          <a:ln cap="flat" cmpd="sng" w="9525">
            <a:solidFill>
              <a:schemeClr val="dk2"/>
            </a:solidFill>
            <a:prstDash val="solid"/>
            <a:round/>
            <a:headEnd len="sm" w="sm" type="none"/>
            <a:tailEnd len="sm" w="sm" type="none"/>
          </a:ln>
        </p:spPr>
      </p:pic>
      <p:pic>
        <p:nvPicPr>
          <p:cNvPr id="564" name="Google Shape;564;p53"/>
          <p:cNvPicPr preferRelativeResize="0"/>
          <p:nvPr/>
        </p:nvPicPr>
        <p:blipFill>
          <a:blip r:embed="rId4">
            <a:alphaModFix/>
          </a:blip>
          <a:stretch>
            <a:fillRect/>
          </a:stretch>
        </p:blipFill>
        <p:spPr>
          <a:xfrm>
            <a:off x="6431075" y="938400"/>
            <a:ext cx="3697301" cy="2676350"/>
          </a:xfrm>
          <a:prstGeom prst="rect">
            <a:avLst/>
          </a:prstGeom>
          <a:noFill/>
          <a:ln cap="flat" cmpd="sng" w="9525">
            <a:solidFill>
              <a:schemeClr val="dk2"/>
            </a:solidFill>
            <a:prstDash val="solid"/>
            <a:round/>
            <a:headEnd len="sm" w="sm" type="none"/>
            <a:tailEnd len="sm" w="sm" type="none"/>
          </a:ln>
        </p:spPr>
      </p:pic>
      <p:pic>
        <p:nvPicPr>
          <p:cNvPr id="565" name="Google Shape;565;p53"/>
          <p:cNvPicPr preferRelativeResize="0"/>
          <p:nvPr/>
        </p:nvPicPr>
        <p:blipFill rotWithShape="1">
          <a:blip r:embed="rId5">
            <a:alphaModFix/>
          </a:blip>
          <a:srcRect b="0" l="0" r="0" t="0"/>
          <a:stretch/>
        </p:blipFill>
        <p:spPr>
          <a:xfrm>
            <a:off x="1991700" y="4009563"/>
            <a:ext cx="3697300" cy="2669232"/>
          </a:xfrm>
          <a:prstGeom prst="rect">
            <a:avLst/>
          </a:prstGeom>
          <a:noFill/>
          <a:ln cap="flat" cmpd="sng" w="9525">
            <a:solidFill>
              <a:schemeClr val="dk2"/>
            </a:solidFill>
            <a:prstDash val="solid"/>
            <a:round/>
            <a:headEnd len="sm" w="sm" type="none"/>
            <a:tailEnd len="sm" w="sm" type="none"/>
          </a:ln>
        </p:spPr>
      </p:pic>
      <p:pic>
        <p:nvPicPr>
          <p:cNvPr id="566" name="Google Shape;566;p53"/>
          <p:cNvPicPr preferRelativeResize="0"/>
          <p:nvPr/>
        </p:nvPicPr>
        <p:blipFill>
          <a:blip r:embed="rId6">
            <a:alphaModFix/>
          </a:blip>
          <a:stretch>
            <a:fillRect/>
          </a:stretch>
        </p:blipFill>
        <p:spPr>
          <a:xfrm>
            <a:off x="6431075" y="4004538"/>
            <a:ext cx="3697301" cy="2679286"/>
          </a:xfrm>
          <a:prstGeom prst="rect">
            <a:avLst/>
          </a:prstGeom>
          <a:noFill/>
          <a:ln cap="flat" cmpd="sng" w="9525">
            <a:solidFill>
              <a:schemeClr val="dk2"/>
            </a:solidFill>
            <a:prstDash val="solid"/>
            <a:round/>
            <a:headEnd len="sm" w="sm" type="none"/>
            <a:tailEnd len="sm" w="sm" type="none"/>
          </a:ln>
        </p:spPr>
      </p:pic>
      <p:sp>
        <p:nvSpPr>
          <p:cNvPr id="567" name="Google Shape;567;p53"/>
          <p:cNvSpPr txBox="1"/>
          <p:nvPr/>
        </p:nvSpPr>
        <p:spPr>
          <a:xfrm>
            <a:off x="186350" y="1476125"/>
            <a:ext cx="1640100" cy="1078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IN" sz="1900">
                <a:latin typeface="Calibri"/>
                <a:ea typeface="Calibri"/>
                <a:cs typeface="Calibri"/>
                <a:sym typeface="Calibri"/>
              </a:rPr>
              <a:t>ViT</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Layer - 12</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Patch size - 8</a:t>
            </a:r>
            <a:endParaRPr sz="1900">
              <a:latin typeface="Calibri"/>
              <a:ea typeface="Calibri"/>
              <a:cs typeface="Calibri"/>
              <a:sym typeface="Calibri"/>
            </a:endParaRPr>
          </a:p>
        </p:txBody>
      </p:sp>
      <p:sp>
        <p:nvSpPr>
          <p:cNvPr id="568" name="Google Shape;568;p53"/>
          <p:cNvSpPr txBox="1"/>
          <p:nvPr/>
        </p:nvSpPr>
        <p:spPr>
          <a:xfrm>
            <a:off x="186350" y="4755675"/>
            <a:ext cx="1640100" cy="99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IN" sz="1900">
                <a:latin typeface="Calibri"/>
                <a:ea typeface="Calibri"/>
                <a:cs typeface="Calibri"/>
                <a:sym typeface="Calibri"/>
              </a:rPr>
              <a:t>Hybrid ViT</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Layer - 12</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Patch size - 7</a:t>
            </a:r>
            <a:endParaRPr sz="1900">
              <a:latin typeface="Calibri"/>
              <a:ea typeface="Calibri"/>
              <a:cs typeface="Calibri"/>
              <a:sym typeface="Calibri"/>
            </a:endParaRPr>
          </a:p>
        </p:txBody>
      </p:sp>
      <p:sp>
        <p:nvSpPr>
          <p:cNvPr id="569" name="Google Shape;569;p53"/>
          <p:cNvSpPr txBox="1"/>
          <p:nvPr/>
        </p:nvSpPr>
        <p:spPr>
          <a:xfrm>
            <a:off x="10294900" y="1476125"/>
            <a:ext cx="1640100" cy="1078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IN" sz="1900">
                <a:latin typeface="Calibri"/>
                <a:ea typeface="Calibri"/>
                <a:cs typeface="Calibri"/>
                <a:sym typeface="Calibri"/>
              </a:rPr>
              <a:t>ViT</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Layer - 12</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Patch size - 4</a:t>
            </a:r>
            <a:endParaRPr sz="1900">
              <a:latin typeface="Calibri"/>
              <a:ea typeface="Calibri"/>
              <a:cs typeface="Calibri"/>
              <a:sym typeface="Calibri"/>
            </a:endParaRPr>
          </a:p>
        </p:txBody>
      </p:sp>
      <p:sp>
        <p:nvSpPr>
          <p:cNvPr id="570" name="Google Shape;570;p53"/>
          <p:cNvSpPr txBox="1"/>
          <p:nvPr/>
        </p:nvSpPr>
        <p:spPr>
          <a:xfrm>
            <a:off x="10294900" y="4936188"/>
            <a:ext cx="1640100" cy="816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IN" sz="1900">
                <a:latin typeface="Calibri"/>
                <a:ea typeface="Calibri"/>
                <a:cs typeface="Calibri"/>
                <a:sym typeface="Calibri"/>
              </a:rPr>
              <a:t>ResNet34</a:t>
            </a:r>
            <a:endParaRPr sz="19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4"/>
          <p:cNvSpPr txBox="1"/>
          <p:nvPr>
            <p:ph type="title"/>
          </p:nvPr>
        </p:nvSpPr>
        <p:spPr>
          <a:xfrm>
            <a:off x="92775" y="111800"/>
            <a:ext cx="10515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Train vs Test Accuracy Graphs (CIFAR100)</a:t>
            </a:r>
            <a:endParaRPr/>
          </a:p>
        </p:txBody>
      </p:sp>
      <p:sp>
        <p:nvSpPr>
          <p:cNvPr id="576" name="Google Shape;576;p54"/>
          <p:cNvSpPr txBox="1"/>
          <p:nvPr/>
        </p:nvSpPr>
        <p:spPr>
          <a:xfrm>
            <a:off x="186350" y="1476125"/>
            <a:ext cx="1640100" cy="1078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IN" sz="1900">
                <a:latin typeface="Calibri"/>
                <a:ea typeface="Calibri"/>
                <a:cs typeface="Calibri"/>
                <a:sym typeface="Calibri"/>
              </a:rPr>
              <a:t>ViT</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Layer - 12</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Patch size - 8</a:t>
            </a:r>
            <a:endParaRPr sz="1900">
              <a:latin typeface="Calibri"/>
              <a:ea typeface="Calibri"/>
              <a:cs typeface="Calibri"/>
              <a:sym typeface="Calibri"/>
            </a:endParaRPr>
          </a:p>
        </p:txBody>
      </p:sp>
      <p:sp>
        <p:nvSpPr>
          <p:cNvPr id="577" name="Google Shape;577;p54"/>
          <p:cNvSpPr txBox="1"/>
          <p:nvPr/>
        </p:nvSpPr>
        <p:spPr>
          <a:xfrm>
            <a:off x="186350" y="4755675"/>
            <a:ext cx="1640100" cy="99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IN" sz="1900">
                <a:latin typeface="Calibri"/>
                <a:ea typeface="Calibri"/>
                <a:cs typeface="Calibri"/>
                <a:sym typeface="Calibri"/>
              </a:rPr>
              <a:t>Hybrid ViT</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Layer - 12</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Patch size - 7</a:t>
            </a:r>
            <a:endParaRPr sz="1900">
              <a:latin typeface="Calibri"/>
              <a:ea typeface="Calibri"/>
              <a:cs typeface="Calibri"/>
              <a:sym typeface="Calibri"/>
            </a:endParaRPr>
          </a:p>
        </p:txBody>
      </p:sp>
      <p:sp>
        <p:nvSpPr>
          <p:cNvPr id="578" name="Google Shape;578;p54"/>
          <p:cNvSpPr txBox="1"/>
          <p:nvPr/>
        </p:nvSpPr>
        <p:spPr>
          <a:xfrm>
            <a:off x="10294900" y="1476125"/>
            <a:ext cx="1640100" cy="1078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IN" sz="1900">
                <a:latin typeface="Calibri"/>
                <a:ea typeface="Calibri"/>
                <a:cs typeface="Calibri"/>
                <a:sym typeface="Calibri"/>
              </a:rPr>
              <a:t>ViT</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Layer - 12</a:t>
            </a:r>
            <a:endParaRPr sz="1900">
              <a:latin typeface="Calibri"/>
              <a:ea typeface="Calibri"/>
              <a:cs typeface="Calibri"/>
              <a:sym typeface="Calibri"/>
            </a:endParaRPr>
          </a:p>
          <a:p>
            <a:pPr indent="0" lvl="0" marL="0" rtl="0" algn="l">
              <a:spcBef>
                <a:spcPts val="0"/>
              </a:spcBef>
              <a:spcAft>
                <a:spcPts val="0"/>
              </a:spcAft>
              <a:buNone/>
            </a:pPr>
            <a:r>
              <a:rPr lang="en-IN" sz="1900">
                <a:latin typeface="Calibri"/>
                <a:ea typeface="Calibri"/>
                <a:cs typeface="Calibri"/>
                <a:sym typeface="Calibri"/>
              </a:rPr>
              <a:t>Patch size - 4</a:t>
            </a:r>
            <a:endParaRPr sz="1900">
              <a:latin typeface="Calibri"/>
              <a:ea typeface="Calibri"/>
              <a:cs typeface="Calibri"/>
              <a:sym typeface="Calibri"/>
            </a:endParaRPr>
          </a:p>
        </p:txBody>
      </p:sp>
      <p:sp>
        <p:nvSpPr>
          <p:cNvPr id="579" name="Google Shape;579;p54"/>
          <p:cNvSpPr txBox="1"/>
          <p:nvPr/>
        </p:nvSpPr>
        <p:spPr>
          <a:xfrm>
            <a:off x="10294900" y="4936188"/>
            <a:ext cx="1640100" cy="816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IN" sz="1900">
                <a:latin typeface="Calibri"/>
                <a:ea typeface="Calibri"/>
                <a:cs typeface="Calibri"/>
                <a:sym typeface="Calibri"/>
              </a:rPr>
              <a:t>ResNet34</a:t>
            </a:r>
            <a:endParaRPr sz="1900">
              <a:latin typeface="Calibri"/>
              <a:ea typeface="Calibri"/>
              <a:cs typeface="Calibri"/>
              <a:sym typeface="Calibri"/>
            </a:endParaRPr>
          </a:p>
        </p:txBody>
      </p:sp>
      <p:pic>
        <p:nvPicPr>
          <p:cNvPr id="580" name="Google Shape;580;p54"/>
          <p:cNvPicPr preferRelativeResize="0"/>
          <p:nvPr/>
        </p:nvPicPr>
        <p:blipFill>
          <a:blip r:embed="rId3">
            <a:alphaModFix/>
          </a:blip>
          <a:stretch>
            <a:fillRect/>
          </a:stretch>
        </p:blipFill>
        <p:spPr>
          <a:xfrm>
            <a:off x="1991700" y="939412"/>
            <a:ext cx="3697299" cy="2674333"/>
          </a:xfrm>
          <a:prstGeom prst="rect">
            <a:avLst/>
          </a:prstGeom>
          <a:noFill/>
          <a:ln cap="flat" cmpd="sng" w="9525">
            <a:solidFill>
              <a:schemeClr val="dk2"/>
            </a:solidFill>
            <a:prstDash val="solid"/>
            <a:round/>
            <a:headEnd len="sm" w="sm" type="none"/>
            <a:tailEnd len="sm" w="sm" type="none"/>
          </a:ln>
        </p:spPr>
      </p:pic>
      <p:pic>
        <p:nvPicPr>
          <p:cNvPr id="581" name="Google Shape;581;p54"/>
          <p:cNvPicPr preferRelativeResize="0"/>
          <p:nvPr/>
        </p:nvPicPr>
        <p:blipFill>
          <a:blip r:embed="rId4">
            <a:alphaModFix/>
          </a:blip>
          <a:stretch>
            <a:fillRect/>
          </a:stretch>
        </p:blipFill>
        <p:spPr>
          <a:xfrm>
            <a:off x="6431075" y="945287"/>
            <a:ext cx="3697301" cy="2662588"/>
          </a:xfrm>
          <a:prstGeom prst="rect">
            <a:avLst/>
          </a:prstGeom>
          <a:noFill/>
          <a:ln cap="flat" cmpd="sng" w="9525">
            <a:solidFill>
              <a:schemeClr val="dk2"/>
            </a:solidFill>
            <a:prstDash val="solid"/>
            <a:round/>
            <a:headEnd len="sm" w="sm" type="none"/>
            <a:tailEnd len="sm" w="sm" type="none"/>
          </a:ln>
        </p:spPr>
      </p:pic>
      <p:pic>
        <p:nvPicPr>
          <p:cNvPr id="582" name="Google Shape;582;p54"/>
          <p:cNvPicPr preferRelativeResize="0"/>
          <p:nvPr/>
        </p:nvPicPr>
        <p:blipFill>
          <a:blip r:embed="rId5">
            <a:alphaModFix/>
          </a:blip>
          <a:stretch>
            <a:fillRect/>
          </a:stretch>
        </p:blipFill>
        <p:spPr>
          <a:xfrm>
            <a:off x="1991700" y="4006231"/>
            <a:ext cx="3697300" cy="2675921"/>
          </a:xfrm>
          <a:prstGeom prst="rect">
            <a:avLst/>
          </a:prstGeom>
          <a:noFill/>
          <a:ln cap="flat" cmpd="sng" w="9525">
            <a:solidFill>
              <a:schemeClr val="dk2"/>
            </a:solidFill>
            <a:prstDash val="solid"/>
            <a:round/>
            <a:headEnd len="sm" w="sm" type="none"/>
            <a:tailEnd len="sm" w="sm" type="none"/>
          </a:ln>
        </p:spPr>
      </p:pic>
      <p:pic>
        <p:nvPicPr>
          <p:cNvPr id="583" name="Google Shape;583;p54"/>
          <p:cNvPicPr preferRelativeResize="0"/>
          <p:nvPr/>
        </p:nvPicPr>
        <p:blipFill>
          <a:blip r:embed="rId6">
            <a:alphaModFix/>
          </a:blip>
          <a:stretch>
            <a:fillRect/>
          </a:stretch>
        </p:blipFill>
        <p:spPr>
          <a:xfrm>
            <a:off x="6437981" y="4012881"/>
            <a:ext cx="3683493" cy="2662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7" name="Shape 587"/>
        <p:cNvGrpSpPr/>
        <p:nvPr/>
      </p:nvGrpSpPr>
      <p:grpSpPr>
        <a:xfrm>
          <a:off x="0" y="0"/>
          <a:ext cx="0" cy="0"/>
          <a:chOff x="0" y="0"/>
          <a:chExt cx="0" cy="0"/>
        </a:xfrm>
      </p:grpSpPr>
      <p:sp>
        <p:nvSpPr>
          <p:cNvPr id="588" name="Google Shape;588;p5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89" name="Google Shape;589;p55"/>
          <p:cNvPicPr preferRelativeResize="0"/>
          <p:nvPr/>
        </p:nvPicPr>
        <p:blipFill rotWithShape="1">
          <a:blip r:embed="rId3">
            <a:alphaModFix/>
          </a:blip>
          <a:srcRect b="0" l="0" r="0" t="15730"/>
          <a:stretch/>
        </p:blipFill>
        <p:spPr>
          <a:xfrm>
            <a:off x="20" y="10"/>
            <a:ext cx="12191981" cy="6857990"/>
          </a:xfrm>
          <a:prstGeom prst="rect">
            <a:avLst/>
          </a:prstGeom>
          <a:noFill/>
          <a:ln>
            <a:noFill/>
          </a:ln>
        </p:spPr>
      </p:pic>
      <p:sp>
        <p:nvSpPr>
          <p:cNvPr id="590" name="Google Shape;590;p55"/>
          <p:cNvSpPr/>
          <p:nvPr/>
        </p:nvSpPr>
        <p:spPr>
          <a:xfrm rot="-5400000">
            <a:off x="3799868" y="-1534136"/>
            <a:ext cx="4592270" cy="12192000"/>
          </a:xfrm>
          <a:prstGeom prst="rect">
            <a:avLst/>
          </a:prstGeom>
          <a:gradFill>
            <a:gsLst>
              <a:gs pos="0">
                <a:srgbClr val="000000">
                  <a:alpha val="0"/>
                </a:srgbClr>
              </a:gs>
              <a:gs pos="21000">
                <a:srgbClr val="000000">
                  <a:alpha val="29803"/>
                </a:srgbClr>
              </a:gs>
              <a:gs pos="35000">
                <a:srgbClr val="000000">
                  <a:alpha val="45882"/>
                </a:srgbClr>
              </a:gs>
              <a:gs pos="100000">
                <a:srgbClr val="000000">
                  <a:alpha val="8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55"/>
          <p:cNvSpPr txBox="1"/>
          <p:nvPr>
            <p:ph type="title"/>
          </p:nvPr>
        </p:nvSpPr>
        <p:spPr>
          <a:xfrm>
            <a:off x="404553" y="3091928"/>
            <a:ext cx="9078562"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6600"/>
              <a:buFont typeface="Calibri"/>
              <a:buNone/>
            </a:pPr>
            <a:r>
              <a:rPr lang="en-IN" sz="6600"/>
              <a:t>CHALLENGES FACED</a:t>
            </a:r>
            <a:endParaRPr/>
          </a:p>
        </p:txBody>
      </p:sp>
      <p:sp>
        <p:nvSpPr>
          <p:cNvPr id="592" name="Google Shape;592;p55"/>
          <p:cNvSpPr/>
          <p:nvPr/>
        </p:nvSpPr>
        <p:spPr>
          <a:xfrm>
            <a:off x="0" y="5575039"/>
            <a:ext cx="9785897" cy="685800"/>
          </a:xfrm>
          <a:prstGeom prst="roundRect">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29"/>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4" name="Google Shape;204;p29"/>
          <p:cNvSpPr txBox="1"/>
          <p:nvPr>
            <p:ph type="title"/>
          </p:nvPr>
        </p:nvSpPr>
        <p:spPr>
          <a:xfrm>
            <a:off x="1848465" y="3298722"/>
            <a:ext cx="8495070" cy="178440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6000"/>
              <a:buFont typeface="Calibri"/>
              <a:buNone/>
            </a:pPr>
            <a:r>
              <a:rPr lang="en-IN" sz="6000">
                <a:solidFill>
                  <a:srgbClr val="FFFFFF"/>
                </a:solidFill>
                <a:latin typeface="Calibri"/>
                <a:ea typeface="Calibri"/>
                <a:cs typeface="Calibri"/>
                <a:sym typeface="Calibri"/>
              </a:rPr>
              <a:t>PAPER DESCRIPTION</a:t>
            </a:r>
            <a:endParaRPr/>
          </a:p>
        </p:txBody>
      </p:sp>
      <p:sp>
        <p:nvSpPr>
          <p:cNvPr id="205" name="Google Shape;205;p29"/>
          <p:cNvSpPr/>
          <p:nvPr/>
        </p:nvSpPr>
        <p:spPr>
          <a:xfrm>
            <a:off x="5025914" y="889251"/>
            <a:ext cx="2140172" cy="2140172"/>
          </a:xfrm>
          <a:prstGeom prst="ellipse">
            <a:avLst/>
          </a:prstGeom>
          <a:solidFill>
            <a:srgbClr val="FFFFFF"/>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spect Ratio" id="206" name="Google Shape;206;p29"/>
          <p:cNvPicPr preferRelativeResize="0"/>
          <p:nvPr/>
        </p:nvPicPr>
        <p:blipFill rotWithShape="1">
          <a:blip r:embed="rId3">
            <a:alphaModFix/>
          </a:blip>
          <a:srcRect b="0" l="0" r="0" t="0"/>
          <a:stretch/>
        </p:blipFill>
        <p:spPr>
          <a:xfrm>
            <a:off x="5508264" y="1371601"/>
            <a:ext cx="1175474" cy="11754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6" name="Shape 596"/>
        <p:cNvGrpSpPr/>
        <p:nvPr/>
      </p:nvGrpSpPr>
      <p:grpSpPr>
        <a:xfrm>
          <a:off x="0" y="0"/>
          <a:ext cx="0" cy="0"/>
          <a:chOff x="0" y="0"/>
          <a:chExt cx="0" cy="0"/>
        </a:xfrm>
      </p:grpSpPr>
      <p:sp>
        <p:nvSpPr>
          <p:cNvPr id="597" name="Google Shape;597;p56"/>
          <p:cNvSpPr txBox="1"/>
          <p:nvPr>
            <p:ph type="title"/>
          </p:nvPr>
        </p:nvSpPr>
        <p:spPr>
          <a:xfrm>
            <a:off x="1913468" y="365125"/>
            <a:ext cx="9440332"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Calibri"/>
              <a:buNone/>
            </a:pPr>
            <a:r>
              <a:rPr lang="en-IN" sz="5400"/>
              <a:t>CHALLENGES FACED</a:t>
            </a:r>
            <a:endParaRPr/>
          </a:p>
        </p:txBody>
      </p:sp>
      <p:sp>
        <p:nvSpPr>
          <p:cNvPr id="598" name="Google Shape;598;p56"/>
          <p:cNvSpPr/>
          <p:nvPr/>
        </p:nvSpPr>
        <p:spPr>
          <a:xfrm>
            <a:off x="0" y="0"/>
            <a:ext cx="126124" cy="6858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Programmer" id="599" name="Google Shape;599;p56"/>
          <p:cNvPicPr preferRelativeResize="0"/>
          <p:nvPr/>
        </p:nvPicPr>
        <p:blipFill rotWithShape="1">
          <a:blip r:embed="rId3">
            <a:alphaModFix/>
          </a:blip>
          <a:srcRect b="0" l="0" r="0" t="0"/>
          <a:stretch/>
        </p:blipFill>
        <p:spPr>
          <a:xfrm>
            <a:off x="838200" y="570706"/>
            <a:ext cx="914400" cy="914400"/>
          </a:xfrm>
          <a:prstGeom prst="rect">
            <a:avLst/>
          </a:prstGeom>
          <a:noFill/>
          <a:ln>
            <a:noFill/>
          </a:ln>
        </p:spPr>
      </p:pic>
      <p:sp>
        <p:nvSpPr>
          <p:cNvPr id="600" name="Google Shape;600;p56"/>
          <p:cNvSpPr txBox="1"/>
          <p:nvPr>
            <p:ph idx="1" type="body"/>
          </p:nvPr>
        </p:nvSpPr>
        <p:spPr>
          <a:xfrm>
            <a:off x="838200" y="1673225"/>
            <a:ext cx="10515600" cy="4905300"/>
          </a:xfrm>
          <a:prstGeom prst="rect">
            <a:avLst/>
          </a:prstGeom>
          <a:noFill/>
          <a:ln>
            <a:noFill/>
          </a:ln>
        </p:spPr>
        <p:txBody>
          <a:bodyPr anchorCtr="0" anchor="t" bIns="45700" lIns="91425" spcFirstLastPara="1" rIns="91425" wrap="square" tIns="45700">
            <a:noAutofit/>
          </a:bodyPr>
          <a:lstStyle/>
          <a:p>
            <a:pPr indent="-241300" lvl="0" marL="228600" rtl="0" algn="l">
              <a:lnSpc>
                <a:spcPct val="90000"/>
              </a:lnSpc>
              <a:spcBef>
                <a:spcPts val="0"/>
              </a:spcBef>
              <a:spcAft>
                <a:spcPts val="0"/>
              </a:spcAft>
              <a:buClr>
                <a:schemeClr val="dk1"/>
              </a:buClr>
              <a:buSzPts val="2400"/>
              <a:buChar char="•"/>
            </a:pPr>
            <a:r>
              <a:rPr lang="en-IN" sz="2400"/>
              <a:t>We quote the research paper : </a:t>
            </a:r>
            <a:r>
              <a:rPr i="1" lang="en-IN" sz="2400"/>
              <a:t>“When trained on mid-sized datasets such as ImageNet, such models yield modest accuracies of a few percentage points below ResNets of comparable size. However, the picture changes if the models are trained on larger datasets”.  </a:t>
            </a:r>
            <a:r>
              <a:rPr lang="en-IN" sz="2400"/>
              <a:t>We had the resources to compute only on CIFAR 10/100 !!!</a:t>
            </a:r>
            <a:endParaRPr sz="2400"/>
          </a:p>
          <a:p>
            <a:pPr indent="0" lvl="0" marL="228600" rtl="0" algn="l">
              <a:lnSpc>
                <a:spcPct val="90000"/>
              </a:lnSpc>
              <a:spcBef>
                <a:spcPts val="0"/>
              </a:spcBef>
              <a:spcAft>
                <a:spcPts val="0"/>
              </a:spcAft>
              <a:buNone/>
            </a:pPr>
            <a:r>
              <a:t/>
            </a:r>
            <a:endParaRPr i="1" sz="2400"/>
          </a:p>
          <a:p>
            <a:pPr indent="-241300" lvl="0" marL="228600" rtl="0" algn="l">
              <a:lnSpc>
                <a:spcPct val="90000"/>
              </a:lnSpc>
              <a:spcBef>
                <a:spcPts val="0"/>
              </a:spcBef>
              <a:spcAft>
                <a:spcPts val="0"/>
              </a:spcAft>
              <a:buClr>
                <a:schemeClr val="dk1"/>
              </a:buClr>
              <a:buSzPts val="2400"/>
              <a:buChar char="•"/>
            </a:pPr>
            <a:r>
              <a:rPr lang="en-IN" sz="2400"/>
              <a:t>Due to </a:t>
            </a:r>
            <a:r>
              <a:rPr b="1" lang="en-IN" sz="2400"/>
              <a:t>non</a:t>
            </a:r>
            <a:r>
              <a:rPr b="1" lang="en-IN" sz="2400"/>
              <a:t>-</a:t>
            </a:r>
            <a:r>
              <a:rPr b="1" lang="en-IN" sz="2400"/>
              <a:t>availability of powerful compute</a:t>
            </a:r>
            <a:r>
              <a:rPr lang="en-IN" sz="2400"/>
              <a:t> on Google Colab, the model could not be trained on large datasets which is the first and the foremost requirement of this architecture to produce very high accuracies. Due to this limitation, we could not produce accuracies from scratch as mentioned in the paper. </a:t>
            </a:r>
            <a:endParaRPr sz="3000"/>
          </a:p>
          <a:p>
            <a:pPr indent="-241300" lvl="0" marL="228600" rtl="0" algn="l">
              <a:lnSpc>
                <a:spcPct val="90000"/>
              </a:lnSpc>
              <a:spcBef>
                <a:spcPts val="1000"/>
              </a:spcBef>
              <a:spcAft>
                <a:spcPts val="0"/>
              </a:spcAft>
              <a:buClr>
                <a:schemeClr val="dk1"/>
              </a:buClr>
              <a:buSzPts val="2400"/>
              <a:buChar char="•"/>
            </a:pPr>
            <a:r>
              <a:rPr b="1" lang="en-IN" sz="2400"/>
              <a:t>Hyperparameter tuning</a:t>
            </a:r>
            <a:r>
              <a:rPr lang="en-IN" sz="2400"/>
              <a:t> was one of the most complicated tasks to get good results, otherwise the model did not converge and kept oscillating between a range of accuracies and eventually diverged on the more complex CIFAR100 dataset</a:t>
            </a:r>
            <a:endParaRPr sz="3000"/>
          </a:p>
          <a:p>
            <a:pPr indent="0" lvl="0" marL="228600" rtl="0" algn="l">
              <a:lnSpc>
                <a:spcPct val="90000"/>
              </a:lnSpc>
              <a:spcBef>
                <a:spcPts val="1000"/>
              </a:spcBef>
              <a:spcAft>
                <a:spcPts val="0"/>
              </a:spcAft>
              <a:buNone/>
            </a:pPr>
            <a:r>
              <a:t/>
            </a:r>
            <a:endParaRPr sz="3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4" name="Shape 604"/>
        <p:cNvGrpSpPr/>
        <p:nvPr/>
      </p:nvGrpSpPr>
      <p:grpSpPr>
        <a:xfrm>
          <a:off x="0" y="0"/>
          <a:ext cx="0" cy="0"/>
          <a:chOff x="0" y="0"/>
          <a:chExt cx="0" cy="0"/>
        </a:xfrm>
      </p:grpSpPr>
      <p:sp>
        <p:nvSpPr>
          <p:cNvPr id="605" name="Google Shape;605;p57"/>
          <p:cNvSpPr txBox="1"/>
          <p:nvPr>
            <p:ph type="title"/>
          </p:nvPr>
        </p:nvSpPr>
        <p:spPr>
          <a:xfrm>
            <a:off x="1913468" y="365125"/>
            <a:ext cx="94404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Calibri"/>
              <a:buNone/>
            </a:pPr>
            <a:r>
              <a:rPr lang="en-IN" sz="5400"/>
              <a:t>CHALLENGES FACED</a:t>
            </a:r>
            <a:endParaRPr/>
          </a:p>
        </p:txBody>
      </p:sp>
      <p:sp>
        <p:nvSpPr>
          <p:cNvPr id="606" name="Google Shape;606;p57"/>
          <p:cNvSpPr/>
          <p:nvPr/>
        </p:nvSpPr>
        <p:spPr>
          <a:xfrm>
            <a:off x="0" y="0"/>
            <a:ext cx="126000" cy="6858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Programmer" id="607" name="Google Shape;607;p57"/>
          <p:cNvPicPr preferRelativeResize="0"/>
          <p:nvPr/>
        </p:nvPicPr>
        <p:blipFill rotWithShape="1">
          <a:blip r:embed="rId3">
            <a:alphaModFix/>
          </a:blip>
          <a:srcRect b="0" l="0" r="0" t="0"/>
          <a:stretch/>
        </p:blipFill>
        <p:spPr>
          <a:xfrm>
            <a:off x="838200" y="570706"/>
            <a:ext cx="914400" cy="914400"/>
          </a:xfrm>
          <a:prstGeom prst="rect">
            <a:avLst/>
          </a:prstGeom>
          <a:noFill/>
          <a:ln>
            <a:noFill/>
          </a:ln>
        </p:spPr>
      </p:pic>
      <p:sp>
        <p:nvSpPr>
          <p:cNvPr id="608" name="Google Shape;608;p5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66700" lvl="0" marL="228600" rtl="0" algn="l">
              <a:spcBef>
                <a:spcPts val="1000"/>
              </a:spcBef>
              <a:spcAft>
                <a:spcPts val="0"/>
              </a:spcAft>
              <a:buSzPts val="2400"/>
              <a:buChar char="•"/>
            </a:pPr>
            <a:r>
              <a:rPr b="1" lang="en-IN" sz="2400"/>
              <a:t>Some of the important datasets</a:t>
            </a:r>
            <a:r>
              <a:rPr lang="en-IN" sz="2400"/>
              <a:t> on which the authors had trained their model, were </a:t>
            </a:r>
            <a:r>
              <a:rPr b="1" lang="en-IN" sz="2400"/>
              <a:t>not publicly available</a:t>
            </a:r>
            <a:r>
              <a:rPr lang="en-IN" sz="2400"/>
              <a:t> due to which we had to restrict ourselves to small, public datasets that could be used for easy training on Google Colab. These private datasets curated by Google Research have not been released yet.</a:t>
            </a:r>
            <a:endParaRPr sz="2400"/>
          </a:p>
          <a:p>
            <a:pPr indent="0" lvl="0" marL="228600" rtl="0" algn="l">
              <a:spcBef>
                <a:spcPts val="1000"/>
              </a:spcBef>
              <a:spcAft>
                <a:spcPts val="0"/>
              </a:spcAft>
              <a:buNone/>
            </a:pPr>
            <a:r>
              <a:t/>
            </a:r>
            <a:endParaRPr sz="2400"/>
          </a:p>
          <a:p>
            <a:pPr indent="-266700" lvl="0" marL="228600" rtl="0" algn="l">
              <a:spcBef>
                <a:spcPts val="1000"/>
              </a:spcBef>
              <a:spcAft>
                <a:spcPts val="0"/>
              </a:spcAft>
              <a:buSzPts val="2400"/>
              <a:buChar char="•"/>
            </a:pPr>
            <a:r>
              <a:rPr lang="en-IN" sz="2400"/>
              <a:t>The model is </a:t>
            </a:r>
            <a:r>
              <a:rPr b="1" lang="en-IN" sz="2400"/>
              <a:t>not able to learn inherent structures</a:t>
            </a:r>
            <a:r>
              <a:rPr lang="en-IN" sz="2400"/>
              <a:t> of images such as locality and translation invariance if gradients changed at higher rates (lower batch sizes or higher learning rate). </a:t>
            </a:r>
            <a:endParaRPr sz="2400"/>
          </a:p>
          <a:p>
            <a:pPr indent="0" lvl="0" marL="228600" rtl="0" algn="l">
              <a:spcBef>
                <a:spcPts val="1000"/>
              </a:spcBef>
              <a:spcAft>
                <a:spcPts val="0"/>
              </a:spcAft>
              <a:buNone/>
            </a:pPr>
            <a:r>
              <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2" name="Shape 612"/>
        <p:cNvGrpSpPr/>
        <p:nvPr/>
      </p:nvGrpSpPr>
      <p:grpSpPr>
        <a:xfrm>
          <a:off x="0" y="0"/>
          <a:ext cx="0" cy="0"/>
          <a:chOff x="0" y="0"/>
          <a:chExt cx="0" cy="0"/>
        </a:xfrm>
      </p:grpSpPr>
      <p:sp>
        <p:nvSpPr>
          <p:cNvPr id="613" name="Google Shape;613;p58"/>
          <p:cNvSpPr/>
          <p:nvPr/>
        </p:nvSpPr>
        <p:spPr>
          <a:xfrm>
            <a:off x="0" y="0"/>
            <a:ext cx="12192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58"/>
          <p:cNvSpPr txBox="1"/>
          <p:nvPr>
            <p:ph type="title"/>
          </p:nvPr>
        </p:nvSpPr>
        <p:spPr>
          <a:xfrm>
            <a:off x="6072445" y="3640254"/>
            <a:ext cx="5319433" cy="207633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Calibri"/>
              <a:buNone/>
            </a:pPr>
            <a:r>
              <a:rPr lang="en-IN" sz="4800">
                <a:solidFill>
                  <a:schemeClr val="lt1"/>
                </a:solidFill>
                <a:latin typeface="Calibri"/>
                <a:ea typeface="Calibri"/>
                <a:cs typeface="Calibri"/>
                <a:sym typeface="Calibri"/>
              </a:rPr>
              <a:t>FUTURE WORK</a:t>
            </a:r>
            <a:endParaRPr/>
          </a:p>
        </p:txBody>
      </p:sp>
      <p:sp>
        <p:nvSpPr>
          <p:cNvPr id="615" name="Google Shape;615;p58"/>
          <p:cNvSpPr/>
          <p:nvPr/>
        </p:nvSpPr>
        <p:spPr>
          <a:xfrm flipH="1" rot="10800000">
            <a:off x="0" y="0"/>
            <a:ext cx="5379352" cy="6374535"/>
          </a:xfrm>
          <a:custGeom>
            <a:rect b="b" l="l" r="r" t="t"/>
            <a:pathLst>
              <a:path extrusionOk="0" h="6374535" w="5379352">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6" name="Google Shape;616;p58"/>
          <p:cNvSpPr/>
          <p:nvPr/>
        </p:nvSpPr>
        <p:spPr>
          <a:xfrm>
            <a:off x="5299" y="0"/>
            <a:ext cx="5210147" cy="6210629"/>
          </a:xfrm>
          <a:custGeom>
            <a:rect b="b" l="l" r="r" t="t"/>
            <a:pathLst>
              <a:path extrusionOk="0" h="6210629" w="5210147">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Head with Gears" id="617" name="Google Shape;617;p58"/>
          <p:cNvPicPr preferRelativeResize="0"/>
          <p:nvPr/>
        </p:nvPicPr>
        <p:blipFill rotWithShape="1">
          <a:blip r:embed="rId3">
            <a:alphaModFix/>
          </a:blip>
          <a:srcRect b="0" l="0" r="0" t="0"/>
          <a:stretch/>
        </p:blipFill>
        <p:spPr>
          <a:xfrm>
            <a:off x="480941" y="1301551"/>
            <a:ext cx="3440610" cy="34406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1" name="Shape 621"/>
        <p:cNvGrpSpPr/>
        <p:nvPr/>
      </p:nvGrpSpPr>
      <p:grpSpPr>
        <a:xfrm>
          <a:off x="0" y="0"/>
          <a:ext cx="0" cy="0"/>
          <a:chOff x="0" y="0"/>
          <a:chExt cx="0" cy="0"/>
        </a:xfrm>
      </p:grpSpPr>
      <p:sp>
        <p:nvSpPr>
          <p:cNvPr id="622" name="Google Shape;622;p59"/>
          <p:cNvSpPr txBox="1"/>
          <p:nvPr>
            <p:ph type="title"/>
          </p:nvPr>
        </p:nvSpPr>
        <p:spPr>
          <a:xfrm>
            <a:off x="1913468" y="365125"/>
            <a:ext cx="9440332"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Calibri"/>
              <a:buNone/>
            </a:pPr>
            <a:r>
              <a:rPr lang="en-IN" sz="5000"/>
              <a:t>FUTURE SCOPE</a:t>
            </a:r>
            <a:endParaRPr sz="4000"/>
          </a:p>
        </p:txBody>
      </p:sp>
      <p:sp>
        <p:nvSpPr>
          <p:cNvPr id="623" name="Google Shape;623;p59"/>
          <p:cNvSpPr/>
          <p:nvPr/>
        </p:nvSpPr>
        <p:spPr>
          <a:xfrm>
            <a:off x="0" y="0"/>
            <a:ext cx="126124" cy="6858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Server" id="624" name="Google Shape;624;p59"/>
          <p:cNvPicPr preferRelativeResize="0"/>
          <p:nvPr/>
        </p:nvPicPr>
        <p:blipFill rotWithShape="1">
          <a:blip r:embed="rId3">
            <a:alphaModFix/>
          </a:blip>
          <a:srcRect b="0" l="0" r="0" t="0"/>
          <a:stretch/>
        </p:blipFill>
        <p:spPr>
          <a:xfrm>
            <a:off x="838200" y="570706"/>
            <a:ext cx="914400" cy="914400"/>
          </a:xfrm>
          <a:prstGeom prst="rect">
            <a:avLst/>
          </a:prstGeom>
          <a:noFill/>
          <a:ln>
            <a:noFill/>
          </a:ln>
        </p:spPr>
      </p:pic>
      <p:sp>
        <p:nvSpPr>
          <p:cNvPr id="625" name="Google Shape;625;p59"/>
          <p:cNvSpPr txBox="1"/>
          <p:nvPr>
            <p:ph idx="1" type="body"/>
          </p:nvPr>
        </p:nvSpPr>
        <p:spPr>
          <a:xfrm>
            <a:off x="838200" y="1825625"/>
            <a:ext cx="10515600" cy="490200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800"/>
              <a:buChar char="•"/>
            </a:pPr>
            <a:r>
              <a:rPr lang="en-IN"/>
              <a:t>Due to non-availability of better computing resources, the model could not be trained on large datasets which is the first and the foremost requirement of this architecture to produce very high accuracies. Due to this limitation, we could not produce accuracies as mentioned in the paper in implementation from scratch. </a:t>
            </a:r>
            <a:endParaRPr/>
          </a:p>
          <a:p>
            <a:pPr indent="-228600" lvl="0" marL="228600" rtl="0" algn="just">
              <a:lnSpc>
                <a:spcPct val="90000"/>
              </a:lnSpc>
              <a:spcBef>
                <a:spcPts val="1000"/>
              </a:spcBef>
              <a:spcAft>
                <a:spcPts val="0"/>
              </a:spcAft>
              <a:buClr>
                <a:schemeClr val="dk1"/>
              </a:buClr>
              <a:buSzPts val="2800"/>
              <a:buChar char="•"/>
            </a:pPr>
            <a:r>
              <a:rPr lang="en-IN"/>
              <a:t>Exploring Self-supervision : Due to time constraints, we could not explore masked pa</a:t>
            </a:r>
            <a:r>
              <a:rPr lang="en-IN"/>
              <a:t>t</a:t>
            </a:r>
            <a:r>
              <a:rPr lang="en-IN"/>
              <a:t>ch prediction for self-supervision, mimicking the masked language </a:t>
            </a:r>
            <a:r>
              <a:rPr lang="en-IN"/>
              <a:t>m</a:t>
            </a:r>
            <a:r>
              <a:rPr lang="en-IN"/>
              <a:t>odeling task used in BERT.</a:t>
            </a:r>
            <a:endParaRPr/>
          </a:p>
          <a:p>
            <a:pPr indent="-228600" lvl="0" marL="228600" rtl="0" algn="just">
              <a:lnSpc>
                <a:spcPct val="90000"/>
              </a:lnSpc>
              <a:spcBef>
                <a:spcPts val="1000"/>
              </a:spcBef>
              <a:spcAft>
                <a:spcPts val="0"/>
              </a:spcAft>
              <a:buClr>
                <a:schemeClr val="dk1"/>
              </a:buClr>
              <a:buSzPts val="2800"/>
              <a:buChar char="•"/>
            </a:pPr>
            <a:r>
              <a:rPr lang="en-IN"/>
              <a:t>Evaluating the model on VTAB classification suite.</a:t>
            </a:r>
            <a:endParaRPr/>
          </a:p>
          <a:p>
            <a:pPr indent="-228600" lvl="0" marL="228600" rtl="0" algn="just">
              <a:lnSpc>
                <a:spcPct val="90000"/>
              </a:lnSpc>
              <a:spcBef>
                <a:spcPts val="1000"/>
              </a:spcBef>
              <a:spcAft>
                <a:spcPts val="0"/>
              </a:spcAft>
              <a:buClr>
                <a:schemeClr val="dk1"/>
              </a:buClr>
              <a:buSzPts val="2800"/>
              <a:buChar char="•"/>
            </a:pPr>
            <a:r>
              <a:rPr lang="en-IN"/>
              <a:t>Different </a:t>
            </a:r>
            <a:r>
              <a:rPr lang="en-IN"/>
              <a:t>Attention</a:t>
            </a:r>
            <a:r>
              <a:rPr lang="en-IN"/>
              <a:t> mechanisms could be explored that take the 2D structure of images into account.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629" name="Shape 629"/>
        <p:cNvGrpSpPr/>
        <p:nvPr/>
      </p:nvGrpSpPr>
      <p:grpSpPr>
        <a:xfrm>
          <a:off x="0" y="0"/>
          <a:ext cx="0" cy="0"/>
          <a:chOff x="0" y="0"/>
          <a:chExt cx="0" cy="0"/>
        </a:xfrm>
      </p:grpSpPr>
      <p:sp>
        <p:nvSpPr>
          <p:cNvPr id="630" name="Google Shape;630;p60"/>
          <p:cNvSpPr txBox="1"/>
          <p:nvPr>
            <p:ph type="title"/>
          </p:nvPr>
        </p:nvSpPr>
        <p:spPr>
          <a:xfrm>
            <a:off x="6746628" y="1783959"/>
            <a:ext cx="4645250" cy="2889114"/>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Calibri"/>
              <a:buNone/>
            </a:pPr>
            <a:r>
              <a:rPr lang="en-IN" sz="6000"/>
              <a:t>LEARNING OUTCOME</a:t>
            </a:r>
            <a:endParaRPr/>
          </a:p>
        </p:txBody>
      </p:sp>
      <p:sp>
        <p:nvSpPr>
          <p:cNvPr id="631" name="Google Shape;631;p60"/>
          <p:cNvSpPr/>
          <p:nvPr/>
        </p:nvSpPr>
        <p:spPr>
          <a:xfrm flipH="1">
            <a:off x="0" y="0"/>
            <a:ext cx="6172782" cy="6858000"/>
          </a:xfrm>
          <a:custGeom>
            <a:rect b="b" l="l" r="r" t="t"/>
            <a:pathLst>
              <a:path extrusionOk="0" h="6858000" w="6172782">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632" name="Google Shape;632;p60"/>
          <p:cNvPicPr preferRelativeResize="0"/>
          <p:nvPr/>
        </p:nvPicPr>
        <p:blipFill rotWithShape="1">
          <a:blip r:embed="rId3">
            <a:alphaModFix/>
          </a:blip>
          <a:srcRect b="-1" l="14059" r="27305" t="0"/>
          <a:stretch/>
        </p:blipFill>
        <p:spPr>
          <a:xfrm>
            <a:off x="20" y="10"/>
            <a:ext cx="6024134" cy="6857990"/>
          </a:xfrm>
          <a:custGeom>
            <a:rect b="b" l="l" r="r" t="t"/>
            <a:pathLst>
              <a:path extrusionOk="0" h="6858000" w="6024154">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6" name="Shape 636"/>
        <p:cNvGrpSpPr/>
        <p:nvPr/>
      </p:nvGrpSpPr>
      <p:grpSpPr>
        <a:xfrm>
          <a:off x="0" y="0"/>
          <a:ext cx="0" cy="0"/>
          <a:chOff x="0" y="0"/>
          <a:chExt cx="0" cy="0"/>
        </a:xfrm>
      </p:grpSpPr>
      <p:sp>
        <p:nvSpPr>
          <p:cNvPr id="637" name="Google Shape;637;p61"/>
          <p:cNvSpPr txBox="1"/>
          <p:nvPr>
            <p:ph type="title"/>
          </p:nvPr>
        </p:nvSpPr>
        <p:spPr>
          <a:xfrm>
            <a:off x="1913468" y="365125"/>
            <a:ext cx="9440332"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Calibri"/>
              <a:buNone/>
            </a:pPr>
            <a:r>
              <a:rPr lang="en-IN" sz="5000"/>
              <a:t>LEARNING OUTCOME</a:t>
            </a:r>
            <a:endParaRPr sz="5000"/>
          </a:p>
        </p:txBody>
      </p:sp>
      <p:pic>
        <p:nvPicPr>
          <p:cNvPr descr="Microscope" id="638" name="Google Shape;638;p61"/>
          <p:cNvPicPr preferRelativeResize="0"/>
          <p:nvPr/>
        </p:nvPicPr>
        <p:blipFill rotWithShape="1">
          <a:blip r:embed="rId3">
            <a:alphaModFix/>
          </a:blip>
          <a:srcRect b="0" l="0" r="0" t="0"/>
          <a:stretch/>
        </p:blipFill>
        <p:spPr>
          <a:xfrm>
            <a:off x="838200" y="570706"/>
            <a:ext cx="914400" cy="914400"/>
          </a:xfrm>
          <a:prstGeom prst="rect">
            <a:avLst/>
          </a:prstGeom>
          <a:noFill/>
          <a:ln>
            <a:noFill/>
          </a:ln>
        </p:spPr>
      </p:pic>
      <p:sp>
        <p:nvSpPr>
          <p:cNvPr id="639" name="Google Shape;639;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41300" lvl="0" marL="228600" rtl="0" algn="l">
              <a:lnSpc>
                <a:spcPct val="90000"/>
              </a:lnSpc>
              <a:spcBef>
                <a:spcPts val="0"/>
              </a:spcBef>
              <a:spcAft>
                <a:spcPts val="0"/>
              </a:spcAft>
              <a:buClr>
                <a:schemeClr val="dk1"/>
              </a:buClr>
              <a:buSzPts val="2200"/>
              <a:buChar char="•"/>
            </a:pPr>
            <a:r>
              <a:rPr lang="en-IN" sz="2200"/>
              <a:t>This project gave us the opportunity to get a basic understanding of how to implement a research paper from scratch.</a:t>
            </a:r>
            <a:endParaRPr sz="3000"/>
          </a:p>
          <a:p>
            <a:pPr indent="-241300" lvl="0" marL="228600" rtl="0" algn="l">
              <a:lnSpc>
                <a:spcPct val="90000"/>
              </a:lnSpc>
              <a:spcBef>
                <a:spcPts val="1000"/>
              </a:spcBef>
              <a:spcAft>
                <a:spcPts val="0"/>
              </a:spcAft>
              <a:buClr>
                <a:schemeClr val="dk1"/>
              </a:buClr>
              <a:buSzPts val="2200"/>
              <a:buChar char="•"/>
            </a:pPr>
            <a:r>
              <a:rPr lang="en-IN" sz="2200"/>
              <a:t>It was a necessary and a complete evaluation component to justify the learning outcome of this course.</a:t>
            </a:r>
            <a:endParaRPr sz="3000"/>
          </a:p>
          <a:p>
            <a:pPr indent="-241300" lvl="0" marL="228600" rtl="0" algn="l">
              <a:lnSpc>
                <a:spcPct val="90000"/>
              </a:lnSpc>
              <a:spcBef>
                <a:spcPts val="1000"/>
              </a:spcBef>
              <a:spcAft>
                <a:spcPts val="0"/>
              </a:spcAft>
              <a:buClr>
                <a:schemeClr val="dk1"/>
              </a:buClr>
              <a:buSzPts val="2200"/>
              <a:buChar char="•"/>
            </a:pPr>
            <a:r>
              <a:rPr lang="en-IN" sz="2200"/>
              <a:t>Until this project, we believed that CNNs are the state-of-the-art for Computer Vision Tasks, especially Image Recognition. But after reading this very recent literature, we came to know that even Transformers can be used for the same with much better results. Transformer is more general architecture without any inductive bias and given enough data it can even perform better than CNNS.</a:t>
            </a:r>
            <a:endParaRPr sz="3000"/>
          </a:p>
          <a:p>
            <a:pPr indent="-241300" lvl="0" marL="228600" rtl="0" algn="l">
              <a:lnSpc>
                <a:spcPct val="90000"/>
              </a:lnSpc>
              <a:spcBef>
                <a:spcPts val="1000"/>
              </a:spcBef>
              <a:spcAft>
                <a:spcPts val="0"/>
              </a:spcAft>
              <a:buClr>
                <a:schemeClr val="dk1"/>
              </a:buClr>
              <a:buSzPts val="2200"/>
              <a:buChar char="•"/>
            </a:pPr>
            <a:r>
              <a:rPr lang="en-IN" sz="2200"/>
              <a:t>We got an opportunity to apply the knowledge of basics of different architectures taught in class, and experience how tasks like hyperparameter tuning can be so complicated as compared to theory.</a:t>
            </a:r>
            <a:endParaRPr sz="3000"/>
          </a:p>
          <a:p>
            <a:pPr indent="-241300" lvl="0" marL="228600" rtl="0" algn="l">
              <a:lnSpc>
                <a:spcPct val="90000"/>
              </a:lnSpc>
              <a:spcBef>
                <a:spcPts val="1000"/>
              </a:spcBef>
              <a:spcAft>
                <a:spcPts val="0"/>
              </a:spcAft>
              <a:buClr>
                <a:schemeClr val="dk1"/>
              </a:buClr>
              <a:buSzPts val="2200"/>
              <a:buChar char="•"/>
            </a:pPr>
            <a:r>
              <a:rPr lang="en-IN" sz="2200"/>
              <a:t>Lastly, this project came with some disguised benefits – team work, developing the habit of writing documented code, collaboration, and good presentation.</a:t>
            </a:r>
            <a:endParaRPr sz="3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62"/>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646" name="Google Shape;646;p62"/>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3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2" name="Google Shape;212;p30"/>
          <p:cNvSpPr/>
          <p:nvPr/>
        </p:nvSpPr>
        <p:spPr>
          <a:xfrm>
            <a:off x="409710" y="1022350"/>
            <a:ext cx="709612" cy="2095501"/>
          </a:xfrm>
          <a:custGeom>
            <a:rect b="b" l="l" r="r" t="t"/>
            <a:pathLst>
              <a:path extrusionOk="0" h="1363" w="447">
                <a:moveTo>
                  <a:pt x="447" y="1363"/>
                </a:moveTo>
                <a:lnTo>
                  <a:pt x="0" y="987"/>
                </a:lnTo>
                <a:lnTo>
                  <a:pt x="0" y="0"/>
                </a:lnTo>
                <a:lnTo>
                  <a:pt x="447" y="376"/>
                </a:lnTo>
                <a:lnTo>
                  <a:pt x="447" y="1363"/>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30"/>
          <p:cNvSpPr/>
          <p:nvPr/>
        </p:nvSpPr>
        <p:spPr>
          <a:xfrm>
            <a:off x="409710" y="837744"/>
            <a:ext cx="403225" cy="1705431"/>
          </a:xfrm>
          <a:custGeom>
            <a:rect b="b" l="l" r="r" t="t"/>
            <a:pathLst>
              <a:path extrusionOk="0" h="1109" w="254">
                <a:moveTo>
                  <a:pt x="254" y="987"/>
                </a:moveTo>
                <a:lnTo>
                  <a:pt x="0" y="1109"/>
                </a:lnTo>
                <a:lnTo>
                  <a:pt x="0" y="119"/>
                </a:lnTo>
                <a:lnTo>
                  <a:pt x="254" y="0"/>
                </a:lnTo>
                <a:lnTo>
                  <a:pt x="254" y="98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30"/>
          <p:cNvSpPr/>
          <p:nvPr/>
        </p:nvSpPr>
        <p:spPr>
          <a:xfrm>
            <a:off x="644660" y="640894"/>
            <a:ext cx="168275" cy="1713195"/>
          </a:xfrm>
          <a:custGeom>
            <a:rect b="b" l="l" r="r" t="t"/>
            <a:pathLst>
              <a:path extrusionOk="0" h="1114" w="106">
                <a:moveTo>
                  <a:pt x="106" y="1114"/>
                </a:moveTo>
                <a:lnTo>
                  <a:pt x="0" y="1005"/>
                </a:lnTo>
                <a:lnTo>
                  <a:pt x="0" y="0"/>
                </a:lnTo>
                <a:lnTo>
                  <a:pt x="106" y="110"/>
                </a:lnTo>
                <a:lnTo>
                  <a:pt x="106" y="1114"/>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30"/>
          <p:cNvSpPr/>
          <p:nvPr/>
        </p:nvSpPr>
        <p:spPr>
          <a:xfrm>
            <a:off x="11223203" y="635716"/>
            <a:ext cx="328612" cy="1742360"/>
          </a:xfrm>
          <a:custGeom>
            <a:rect b="b" l="l" r="r" t="t"/>
            <a:pathLst>
              <a:path extrusionOk="0" h="1114" w="207">
                <a:moveTo>
                  <a:pt x="207" y="987"/>
                </a:moveTo>
                <a:lnTo>
                  <a:pt x="0" y="1114"/>
                </a:lnTo>
                <a:lnTo>
                  <a:pt x="0" y="127"/>
                </a:lnTo>
                <a:lnTo>
                  <a:pt x="207" y="0"/>
                </a:lnTo>
                <a:lnTo>
                  <a:pt x="207" y="987"/>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30"/>
          <p:cNvSpPr/>
          <p:nvPr/>
        </p:nvSpPr>
        <p:spPr>
          <a:xfrm>
            <a:off x="644055" y="635715"/>
            <a:ext cx="10907863" cy="154145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30"/>
          <p:cNvSpPr txBox="1"/>
          <p:nvPr>
            <p:ph type="title"/>
          </p:nvPr>
        </p:nvSpPr>
        <p:spPr>
          <a:xfrm>
            <a:off x="958506" y="800392"/>
            <a:ext cx="10264697" cy="121210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000"/>
              <a:buFont typeface="Calibri"/>
              <a:buNone/>
            </a:pPr>
            <a:r>
              <a:rPr lang="en-IN" sz="4000">
                <a:solidFill>
                  <a:srgbClr val="FFFFFF"/>
                </a:solidFill>
              </a:rPr>
              <a:t>AIM</a:t>
            </a:r>
            <a:endParaRPr/>
          </a:p>
        </p:txBody>
      </p:sp>
      <p:sp>
        <p:nvSpPr>
          <p:cNvPr id="218" name="Google Shape;218;p30"/>
          <p:cNvSpPr txBox="1"/>
          <p:nvPr>
            <p:ph idx="1" type="body"/>
          </p:nvPr>
        </p:nvSpPr>
        <p:spPr>
          <a:xfrm>
            <a:off x="1367624" y="2490436"/>
            <a:ext cx="9708995" cy="3567173"/>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t>Explore Transformer-based architectures for Computer Vision Tasks.</a:t>
            </a:r>
            <a:endParaRPr/>
          </a:p>
          <a:p>
            <a:pPr indent="-228600" lvl="0" marL="228600" rtl="0" algn="l">
              <a:lnSpc>
                <a:spcPct val="90000"/>
              </a:lnSpc>
              <a:spcBef>
                <a:spcPts val="1000"/>
              </a:spcBef>
              <a:spcAft>
                <a:spcPts val="0"/>
              </a:spcAft>
              <a:buClr>
                <a:schemeClr val="dk1"/>
              </a:buClr>
              <a:buSzPts val="2400"/>
              <a:buChar char="•"/>
            </a:pPr>
            <a:r>
              <a:rPr lang="en-IN" sz="2400"/>
              <a:t>Transformers have been the de-facto for NLP tasks, and CNN/Resnet-like architectures have been the state of the art for Computer Vision.</a:t>
            </a:r>
            <a:endParaRPr/>
          </a:p>
          <a:p>
            <a:pPr indent="-228600" lvl="0" marL="228600" rtl="0" algn="l">
              <a:lnSpc>
                <a:spcPct val="90000"/>
              </a:lnSpc>
              <a:spcBef>
                <a:spcPts val="1000"/>
              </a:spcBef>
              <a:spcAft>
                <a:spcPts val="0"/>
              </a:spcAft>
              <a:buClr>
                <a:schemeClr val="dk1"/>
              </a:buClr>
              <a:buSzPts val="2400"/>
              <a:buChar char="•"/>
            </a:pPr>
            <a:r>
              <a:rPr lang="en-IN" sz="2400"/>
              <a:t>Till date, researchers have tried using attention for Vision, but used them in conjunction with CNN.</a:t>
            </a:r>
            <a:endParaRPr/>
          </a:p>
          <a:p>
            <a:pPr indent="-228600" lvl="0" marL="228600" rtl="0" algn="l">
              <a:lnSpc>
                <a:spcPct val="90000"/>
              </a:lnSpc>
              <a:spcBef>
                <a:spcPts val="1000"/>
              </a:spcBef>
              <a:spcAft>
                <a:spcPts val="0"/>
              </a:spcAft>
              <a:buClr>
                <a:schemeClr val="dk1"/>
              </a:buClr>
              <a:buSzPts val="2400"/>
              <a:buChar char="•"/>
            </a:pPr>
            <a:r>
              <a:rPr lang="en-IN" sz="2400"/>
              <a:t>This paper mainly discusses the strength and versatility of </a:t>
            </a:r>
            <a:r>
              <a:rPr i="1" lang="en-IN" sz="2400"/>
              <a:t>vision</a:t>
            </a:r>
            <a:r>
              <a:rPr lang="en-IN" sz="2400"/>
              <a:t> transformers, as it kind of approves that they can be used in recognition and can even beat the state-of-the-art CNN.</a:t>
            </a:r>
            <a:endParaRPr/>
          </a:p>
          <a:p>
            <a:pPr indent="-76200" lvl="0" marL="22860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838200" y="135958"/>
            <a:ext cx="10515600" cy="880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METHODOLOGY (TRAINING)</a:t>
            </a:r>
            <a:endParaRPr/>
          </a:p>
        </p:txBody>
      </p:sp>
      <p:sp>
        <p:nvSpPr>
          <p:cNvPr id="224" name="Google Shape;224;p31"/>
          <p:cNvSpPr/>
          <p:nvPr/>
        </p:nvSpPr>
        <p:spPr>
          <a:xfrm>
            <a:off x="4635517" y="1680974"/>
            <a:ext cx="1387841"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1"/>
          <p:cNvSpPr txBox="1"/>
          <p:nvPr/>
        </p:nvSpPr>
        <p:spPr>
          <a:xfrm>
            <a:off x="852268" y="1643924"/>
            <a:ext cx="1515000" cy="88058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Large Dataset of Images</a:t>
            </a:r>
            <a:endParaRPr b="0" i="0" sz="1600" u="none" cap="none" strike="noStrike">
              <a:solidFill>
                <a:srgbClr val="000000"/>
              </a:solidFill>
              <a:latin typeface="Arial"/>
              <a:ea typeface="Arial"/>
              <a:cs typeface="Arial"/>
              <a:sym typeface="Arial"/>
            </a:endParaRPr>
          </a:p>
        </p:txBody>
      </p:sp>
      <p:sp>
        <p:nvSpPr>
          <p:cNvPr id="226" name="Google Shape;226;p31"/>
          <p:cNvSpPr/>
          <p:nvPr/>
        </p:nvSpPr>
        <p:spPr>
          <a:xfrm>
            <a:off x="2367268" y="1680974"/>
            <a:ext cx="473100"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1"/>
          <p:cNvSpPr txBox="1"/>
          <p:nvPr/>
        </p:nvSpPr>
        <p:spPr>
          <a:xfrm>
            <a:off x="2904750" y="1595177"/>
            <a:ext cx="1515000" cy="88058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1 Image</a:t>
            </a:r>
            <a:endParaRPr/>
          </a:p>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(H x W x C)</a:t>
            </a:r>
            <a:endParaRPr b="0" i="0" sz="1600" u="none" cap="none" strike="noStrike">
              <a:solidFill>
                <a:srgbClr val="000000"/>
              </a:solidFill>
              <a:latin typeface="Arial"/>
              <a:ea typeface="Arial"/>
              <a:cs typeface="Arial"/>
              <a:sym typeface="Arial"/>
            </a:endParaRPr>
          </a:p>
        </p:txBody>
      </p:sp>
      <p:sp>
        <p:nvSpPr>
          <p:cNvPr id="228" name="Google Shape;228;p31"/>
          <p:cNvSpPr txBox="1"/>
          <p:nvPr/>
        </p:nvSpPr>
        <p:spPr>
          <a:xfrm>
            <a:off x="4460955" y="1330572"/>
            <a:ext cx="1515000" cy="161117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Divide Image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according to patch size </a:t>
            </a:r>
            <a:endParaRPr/>
          </a:p>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(P x P)</a:t>
            </a:r>
            <a:endParaRPr b="0" i="0" sz="1600" u="none" cap="none" strike="noStrike">
              <a:solidFill>
                <a:srgbClr val="000000"/>
              </a:solidFill>
              <a:latin typeface="Arial"/>
              <a:ea typeface="Arial"/>
              <a:cs typeface="Arial"/>
              <a:sym typeface="Arial"/>
            </a:endParaRPr>
          </a:p>
        </p:txBody>
      </p:sp>
      <p:sp>
        <p:nvSpPr>
          <p:cNvPr id="229" name="Google Shape;229;p31"/>
          <p:cNvSpPr/>
          <p:nvPr/>
        </p:nvSpPr>
        <p:spPr>
          <a:xfrm>
            <a:off x="6150517" y="1330572"/>
            <a:ext cx="375806" cy="3867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31"/>
          <p:cNvSpPr/>
          <p:nvPr/>
        </p:nvSpPr>
        <p:spPr>
          <a:xfrm>
            <a:off x="6700885" y="1854780"/>
            <a:ext cx="375806" cy="3867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31"/>
          <p:cNvSpPr/>
          <p:nvPr/>
        </p:nvSpPr>
        <p:spPr>
          <a:xfrm>
            <a:off x="6150517" y="1869154"/>
            <a:ext cx="375806" cy="3867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31"/>
          <p:cNvSpPr/>
          <p:nvPr/>
        </p:nvSpPr>
        <p:spPr>
          <a:xfrm>
            <a:off x="6700885" y="1330572"/>
            <a:ext cx="375806" cy="399363"/>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31"/>
          <p:cNvSpPr txBox="1"/>
          <p:nvPr/>
        </p:nvSpPr>
        <p:spPr>
          <a:xfrm>
            <a:off x="7340162" y="1329248"/>
            <a:ext cx="1515000" cy="161117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Flatten into a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2-D sequence</a:t>
            </a:r>
            <a:endParaRPr/>
          </a:p>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(N x P</a:t>
            </a:r>
            <a:r>
              <a:rPr b="0" baseline="30000" i="0" lang="en-IN" sz="1600" u="none" cap="none" strike="noStrike">
                <a:solidFill>
                  <a:srgbClr val="000000"/>
                </a:solidFill>
                <a:latin typeface="Arial"/>
                <a:ea typeface="Arial"/>
                <a:cs typeface="Arial"/>
                <a:sym typeface="Arial"/>
              </a:rPr>
              <a:t>2</a:t>
            </a:r>
            <a:r>
              <a:rPr b="0" i="0" lang="en-IN" sz="1600" u="none" cap="none" strike="noStrike">
                <a:solidFill>
                  <a:srgbClr val="000000"/>
                </a:solidFill>
                <a:latin typeface="Arial"/>
                <a:ea typeface="Arial"/>
                <a:cs typeface="Arial"/>
                <a:sym typeface="Arial"/>
              </a:rPr>
              <a:t>.C)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34" name="Google Shape;234;p31"/>
          <p:cNvSpPr/>
          <p:nvPr/>
        </p:nvSpPr>
        <p:spPr>
          <a:xfrm>
            <a:off x="7514798" y="1682764"/>
            <a:ext cx="1086679"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1"/>
          <p:cNvSpPr/>
          <p:nvPr/>
        </p:nvSpPr>
        <p:spPr>
          <a:xfrm>
            <a:off x="8939580" y="1680974"/>
            <a:ext cx="375806" cy="3867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31"/>
          <p:cNvSpPr/>
          <p:nvPr/>
        </p:nvSpPr>
        <p:spPr>
          <a:xfrm>
            <a:off x="9481098" y="1675804"/>
            <a:ext cx="375806" cy="3867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31"/>
          <p:cNvSpPr/>
          <p:nvPr/>
        </p:nvSpPr>
        <p:spPr>
          <a:xfrm>
            <a:off x="9984063" y="1682764"/>
            <a:ext cx="375806" cy="3867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31"/>
          <p:cNvSpPr/>
          <p:nvPr/>
        </p:nvSpPr>
        <p:spPr>
          <a:xfrm>
            <a:off x="10525581" y="1681447"/>
            <a:ext cx="375806" cy="3867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31"/>
          <p:cNvSpPr/>
          <p:nvPr/>
        </p:nvSpPr>
        <p:spPr>
          <a:xfrm rot="5397821">
            <a:off x="9470039" y="2603351"/>
            <a:ext cx="1017496" cy="38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1"/>
          <p:cNvSpPr txBox="1"/>
          <p:nvPr/>
        </p:nvSpPr>
        <p:spPr>
          <a:xfrm>
            <a:off x="10117549" y="2210168"/>
            <a:ext cx="1515000" cy="109525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Append a learnable class token</a:t>
            </a:r>
            <a:endParaRPr/>
          </a:p>
          <a:p>
            <a:pPr indent="0" lvl="0" marL="0" marR="0" rtl="0" algn="ctr">
              <a:lnSpc>
                <a:spcPct val="100000"/>
              </a:lnSpc>
              <a:spcBef>
                <a:spcPts val="0"/>
              </a:spcBef>
              <a:spcAft>
                <a:spcPts val="0"/>
              </a:spcAft>
              <a:buNone/>
            </a:pPr>
            <a:r>
              <a:rPr b="0" i="0" lang="en-IN" sz="1600" u="none" cap="none" strike="noStrike">
                <a:solidFill>
                  <a:srgbClr val="000000"/>
                </a:solidFill>
                <a:latin typeface="Arial"/>
                <a:ea typeface="Arial"/>
                <a:cs typeface="Arial"/>
                <a:sym typeface="Arial"/>
              </a:rPr>
              <a:t>(N+1) x P</a:t>
            </a:r>
            <a:r>
              <a:rPr b="0" baseline="30000" i="0" lang="en-IN" sz="1600" u="none" cap="none" strike="noStrike">
                <a:solidFill>
                  <a:srgbClr val="000000"/>
                </a:solidFill>
                <a:latin typeface="Arial"/>
                <a:ea typeface="Arial"/>
                <a:cs typeface="Arial"/>
                <a:sym typeface="Arial"/>
              </a:rPr>
              <a:t>2</a:t>
            </a:r>
            <a:r>
              <a:rPr b="0" i="0" lang="en-IN" sz="1600" u="none" cap="none" strike="noStrike">
                <a:solidFill>
                  <a:srgbClr val="000000"/>
                </a:solidFill>
                <a:latin typeface="Arial"/>
                <a:ea typeface="Arial"/>
                <a:cs typeface="Arial"/>
                <a:sym typeface="Arial"/>
              </a:rPr>
              <a:t>.C</a:t>
            </a:r>
            <a:endParaRPr b="0" i="0" sz="1600" u="none" cap="none" strike="noStrike">
              <a:solidFill>
                <a:srgbClr val="000000"/>
              </a:solidFill>
              <a:latin typeface="Arial"/>
              <a:ea typeface="Arial"/>
              <a:cs typeface="Arial"/>
              <a:sym typeface="Arial"/>
            </a:endParaRPr>
          </a:p>
        </p:txBody>
      </p:sp>
      <p:sp>
        <p:nvSpPr>
          <p:cNvPr id="241" name="Google Shape;241;p31"/>
          <p:cNvSpPr/>
          <p:nvPr/>
        </p:nvSpPr>
        <p:spPr>
          <a:xfrm>
            <a:off x="9834713" y="3396191"/>
            <a:ext cx="375806" cy="3867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31"/>
          <p:cNvSpPr/>
          <p:nvPr/>
        </p:nvSpPr>
        <p:spPr>
          <a:xfrm>
            <a:off x="10337678" y="3403151"/>
            <a:ext cx="375806" cy="3867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31"/>
          <p:cNvSpPr/>
          <p:nvPr/>
        </p:nvSpPr>
        <p:spPr>
          <a:xfrm>
            <a:off x="10879196" y="3401834"/>
            <a:ext cx="375806" cy="3867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31"/>
          <p:cNvSpPr/>
          <p:nvPr/>
        </p:nvSpPr>
        <p:spPr>
          <a:xfrm>
            <a:off x="9293195" y="3396191"/>
            <a:ext cx="375806" cy="3867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31"/>
          <p:cNvSpPr/>
          <p:nvPr/>
        </p:nvSpPr>
        <p:spPr>
          <a:xfrm>
            <a:off x="8790230" y="3389073"/>
            <a:ext cx="375806" cy="379740"/>
          </a:xfrm>
          <a:prstGeom prst="triangle">
            <a:avLst>
              <a:gd fmla="val 50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31"/>
          <p:cNvSpPr txBox="1"/>
          <p:nvPr/>
        </p:nvSpPr>
        <p:spPr>
          <a:xfrm>
            <a:off x="10022616" y="3789851"/>
            <a:ext cx="1515000" cy="109525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Add Positional Embeddings</a:t>
            </a:r>
            <a:endParaRPr/>
          </a:p>
          <a:p>
            <a:pPr indent="0" lvl="0" marL="0" marR="0" rtl="0" algn="ctr">
              <a:lnSpc>
                <a:spcPct val="100000"/>
              </a:lnSpc>
              <a:spcBef>
                <a:spcPts val="0"/>
              </a:spcBef>
              <a:spcAft>
                <a:spcPts val="0"/>
              </a:spcAft>
              <a:buNone/>
            </a:pPr>
            <a:r>
              <a:rPr b="0" i="0" lang="en-IN" sz="1600" u="none" cap="none" strike="noStrike">
                <a:solidFill>
                  <a:srgbClr val="000000"/>
                </a:solidFill>
                <a:latin typeface="Arial"/>
                <a:ea typeface="Arial"/>
                <a:cs typeface="Arial"/>
                <a:sym typeface="Arial"/>
              </a:rPr>
              <a:t>(N+1) x P</a:t>
            </a:r>
            <a:r>
              <a:rPr b="0" baseline="30000" i="0" lang="en-IN" sz="1600" u="none" cap="none" strike="noStrike">
                <a:solidFill>
                  <a:srgbClr val="000000"/>
                </a:solidFill>
                <a:latin typeface="Arial"/>
                <a:ea typeface="Arial"/>
                <a:cs typeface="Arial"/>
                <a:sym typeface="Arial"/>
              </a:rPr>
              <a:t>2</a:t>
            </a:r>
            <a:r>
              <a:rPr b="0" i="0" lang="en-IN" sz="1600" u="none" cap="none" strike="noStrike">
                <a:solidFill>
                  <a:srgbClr val="000000"/>
                </a:solidFill>
                <a:latin typeface="Arial"/>
                <a:ea typeface="Arial"/>
                <a:cs typeface="Arial"/>
                <a:sym typeface="Arial"/>
              </a:rPr>
              <a:t>.C</a:t>
            </a:r>
            <a:endParaRPr b="0" i="0" sz="1600" u="none" cap="none" strike="noStrike">
              <a:solidFill>
                <a:srgbClr val="000000"/>
              </a:solidFill>
              <a:latin typeface="Arial"/>
              <a:ea typeface="Arial"/>
              <a:cs typeface="Arial"/>
              <a:sym typeface="Arial"/>
            </a:endParaRPr>
          </a:p>
        </p:txBody>
      </p:sp>
      <p:sp>
        <p:nvSpPr>
          <p:cNvPr id="247" name="Google Shape;247;p31"/>
          <p:cNvSpPr/>
          <p:nvPr/>
        </p:nvSpPr>
        <p:spPr>
          <a:xfrm rot="5397821">
            <a:off x="9505518" y="4172208"/>
            <a:ext cx="945806" cy="38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1"/>
          <p:cNvSpPr/>
          <p:nvPr/>
        </p:nvSpPr>
        <p:spPr>
          <a:xfrm>
            <a:off x="9828149" y="4885105"/>
            <a:ext cx="375806" cy="386700"/>
          </a:xfrm>
          <a:prstGeom prst="rect">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31"/>
          <p:cNvSpPr/>
          <p:nvPr/>
        </p:nvSpPr>
        <p:spPr>
          <a:xfrm>
            <a:off x="10331114" y="4892065"/>
            <a:ext cx="375806" cy="386700"/>
          </a:xfrm>
          <a:prstGeom prst="rect">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31"/>
          <p:cNvSpPr/>
          <p:nvPr/>
        </p:nvSpPr>
        <p:spPr>
          <a:xfrm>
            <a:off x="10872632" y="4890748"/>
            <a:ext cx="375806" cy="386700"/>
          </a:xfrm>
          <a:prstGeom prst="rect">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31"/>
          <p:cNvSpPr/>
          <p:nvPr/>
        </p:nvSpPr>
        <p:spPr>
          <a:xfrm>
            <a:off x="9286631" y="4885105"/>
            <a:ext cx="375806" cy="386700"/>
          </a:xfrm>
          <a:prstGeom prst="rect">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31"/>
          <p:cNvSpPr/>
          <p:nvPr/>
        </p:nvSpPr>
        <p:spPr>
          <a:xfrm>
            <a:off x="8767963" y="4885105"/>
            <a:ext cx="375806" cy="379740"/>
          </a:xfrm>
          <a:prstGeom prst="triangle">
            <a:avLst>
              <a:gd fmla="val 50000"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31"/>
          <p:cNvSpPr txBox="1"/>
          <p:nvPr/>
        </p:nvSpPr>
        <p:spPr>
          <a:xfrm>
            <a:off x="7076691" y="4219696"/>
            <a:ext cx="1642724" cy="186465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Linear Projection to fit</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Transformer Width</a:t>
            </a:r>
            <a:endParaRPr/>
          </a:p>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(N + 1) x D</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4" name="Google Shape;254;p31"/>
          <p:cNvSpPr/>
          <p:nvPr/>
        </p:nvSpPr>
        <p:spPr>
          <a:xfrm>
            <a:off x="7154084" y="4795877"/>
            <a:ext cx="1447393" cy="500956"/>
          </a:xfrm>
          <a:prstGeom prst="leftArrow">
            <a:avLst>
              <a:gd fmla="val 50000" name="adj1"/>
              <a:gd fmla="val 50000" name="adj2"/>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31"/>
          <p:cNvSpPr/>
          <p:nvPr/>
        </p:nvSpPr>
        <p:spPr>
          <a:xfrm>
            <a:off x="4635517" y="4564253"/>
            <a:ext cx="2323236" cy="125988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Transformer Encoder</a:t>
            </a:r>
            <a:endParaRPr/>
          </a:p>
        </p:txBody>
      </p:sp>
      <p:sp>
        <p:nvSpPr>
          <p:cNvPr id="256" name="Google Shape;256;p31"/>
          <p:cNvSpPr/>
          <p:nvPr/>
        </p:nvSpPr>
        <p:spPr>
          <a:xfrm flipH="1">
            <a:off x="3292745" y="4655269"/>
            <a:ext cx="1227933" cy="641564"/>
          </a:xfrm>
          <a:prstGeom prst="bentUpArrow">
            <a:avLst>
              <a:gd fmla="val 25000" name="adj1"/>
              <a:gd fmla="val 36361" name="adj2"/>
              <a:gd fmla="val 35328" name="adj3"/>
            </a:avLst>
          </a:prstGeom>
          <a:solidFill>
            <a:srgbClr val="D8D8D8"/>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31"/>
          <p:cNvSpPr/>
          <p:nvPr/>
        </p:nvSpPr>
        <p:spPr>
          <a:xfrm>
            <a:off x="2758301" y="3752557"/>
            <a:ext cx="1754132" cy="690941"/>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MLP Head</a:t>
            </a:r>
            <a:endParaRPr/>
          </a:p>
        </p:txBody>
      </p:sp>
      <p:sp>
        <p:nvSpPr>
          <p:cNvPr id="258" name="Google Shape;258;p31"/>
          <p:cNvSpPr/>
          <p:nvPr/>
        </p:nvSpPr>
        <p:spPr>
          <a:xfrm flipH="1">
            <a:off x="2048215" y="3904677"/>
            <a:ext cx="473100"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1"/>
          <p:cNvSpPr txBox="1"/>
          <p:nvPr/>
        </p:nvSpPr>
        <p:spPr>
          <a:xfrm>
            <a:off x="554016" y="3880637"/>
            <a:ext cx="1515000" cy="38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Arial"/>
                <a:ea typeface="Arial"/>
                <a:cs typeface="Arial"/>
                <a:sym typeface="Arial"/>
              </a:rPr>
              <a:t>CLASS</a:t>
            </a:r>
            <a:endParaRPr b="0" i="0" sz="1600" u="none" cap="none" strike="noStrike">
              <a:solidFill>
                <a:srgbClr val="000000"/>
              </a:solidFill>
              <a:latin typeface="Arial"/>
              <a:ea typeface="Arial"/>
              <a:cs typeface="Arial"/>
              <a:sym typeface="Arial"/>
            </a:endParaRPr>
          </a:p>
        </p:txBody>
      </p:sp>
      <p:sp>
        <p:nvSpPr>
          <p:cNvPr id="260" name="Google Shape;260;p31"/>
          <p:cNvSpPr/>
          <p:nvPr/>
        </p:nvSpPr>
        <p:spPr>
          <a:xfrm>
            <a:off x="2922496" y="2642609"/>
            <a:ext cx="1479508" cy="645356"/>
          </a:xfrm>
          <a:prstGeom prst="ellipse">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Continue</a:t>
            </a:r>
            <a:endParaRPr/>
          </a:p>
        </p:txBody>
      </p:sp>
      <p:sp>
        <p:nvSpPr>
          <p:cNvPr id="261" name="Google Shape;261;p31"/>
          <p:cNvSpPr/>
          <p:nvPr/>
        </p:nvSpPr>
        <p:spPr>
          <a:xfrm flipH="1" rot="5400000">
            <a:off x="3447307" y="3349370"/>
            <a:ext cx="379740"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1"/>
          <p:cNvSpPr/>
          <p:nvPr/>
        </p:nvSpPr>
        <p:spPr>
          <a:xfrm flipH="1" rot="5400000">
            <a:off x="3465013" y="2163481"/>
            <a:ext cx="379740" cy="3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cxnSp>
        <p:nvCxnSpPr>
          <p:cNvPr id="267" name="Google Shape;267;p32"/>
          <p:cNvCxnSpPr/>
          <p:nvPr/>
        </p:nvCxnSpPr>
        <p:spPr>
          <a:xfrm>
            <a:off x="6096000" y="92765"/>
            <a:ext cx="0" cy="6652592"/>
          </a:xfrm>
          <a:prstGeom prst="straightConnector1">
            <a:avLst/>
          </a:prstGeom>
          <a:noFill/>
          <a:ln cap="flat" cmpd="sng" w="9525">
            <a:solidFill>
              <a:schemeClr val="accent1"/>
            </a:solidFill>
            <a:prstDash val="dash"/>
            <a:miter lim="800000"/>
            <a:headEnd len="sm" w="sm" type="none"/>
            <a:tailEnd len="sm" w="sm" type="none"/>
          </a:ln>
        </p:spPr>
      </p:cxnSp>
      <p:sp>
        <p:nvSpPr>
          <p:cNvPr id="268" name="Google Shape;268;p32"/>
          <p:cNvSpPr txBox="1"/>
          <p:nvPr>
            <p:ph type="title"/>
          </p:nvPr>
        </p:nvSpPr>
        <p:spPr>
          <a:xfrm>
            <a:off x="838200" y="92765"/>
            <a:ext cx="4767467" cy="94090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sz="3959"/>
              <a:t>Transformer Encoder</a:t>
            </a:r>
            <a:endParaRPr/>
          </a:p>
        </p:txBody>
      </p:sp>
      <p:sp>
        <p:nvSpPr>
          <p:cNvPr id="269" name="Google Shape;269;p32"/>
          <p:cNvSpPr/>
          <p:nvPr/>
        </p:nvSpPr>
        <p:spPr>
          <a:xfrm>
            <a:off x="2048717" y="6281525"/>
            <a:ext cx="2323236" cy="430698"/>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Embedded Patches</a:t>
            </a:r>
            <a:endParaRPr/>
          </a:p>
        </p:txBody>
      </p:sp>
      <p:sp>
        <p:nvSpPr>
          <p:cNvPr id="270" name="Google Shape;270;p32"/>
          <p:cNvSpPr/>
          <p:nvPr/>
        </p:nvSpPr>
        <p:spPr>
          <a:xfrm>
            <a:off x="2470504" y="5483084"/>
            <a:ext cx="1479662" cy="470454"/>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Norm</a:t>
            </a:r>
            <a:endParaRPr/>
          </a:p>
        </p:txBody>
      </p:sp>
      <p:sp>
        <p:nvSpPr>
          <p:cNvPr id="271" name="Google Shape;271;p32"/>
          <p:cNvSpPr/>
          <p:nvPr/>
        </p:nvSpPr>
        <p:spPr>
          <a:xfrm>
            <a:off x="2048717" y="4613415"/>
            <a:ext cx="2323236" cy="573164"/>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Multi – Head Attention</a:t>
            </a:r>
            <a:endParaRPr/>
          </a:p>
        </p:txBody>
      </p:sp>
      <p:sp>
        <p:nvSpPr>
          <p:cNvPr id="272" name="Google Shape;272;p32"/>
          <p:cNvSpPr/>
          <p:nvPr/>
        </p:nvSpPr>
        <p:spPr>
          <a:xfrm>
            <a:off x="2470504" y="3026474"/>
            <a:ext cx="1491260" cy="470454"/>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Norm</a:t>
            </a:r>
            <a:endParaRPr/>
          </a:p>
        </p:txBody>
      </p:sp>
      <p:sp>
        <p:nvSpPr>
          <p:cNvPr id="273" name="Google Shape;273;p32"/>
          <p:cNvSpPr/>
          <p:nvPr/>
        </p:nvSpPr>
        <p:spPr>
          <a:xfrm>
            <a:off x="2259614" y="2171716"/>
            <a:ext cx="1901442" cy="470454"/>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MLP</a:t>
            </a:r>
            <a:endParaRPr/>
          </a:p>
        </p:txBody>
      </p:sp>
      <p:sp>
        <p:nvSpPr>
          <p:cNvPr id="274" name="Google Shape;274;p32"/>
          <p:cNvSpPr/>
          <p:nvPr/>
        </p:nvSpPr>
        <p:spPr>
          <a:xfrm>
            <a:off x="2892283" y="3674178"/>
            <a:ext cx="636104" cy="692425"/>
          </a:xfrm>
          <a:prstGeom prst="mathPlus">
            <a:avLst>
              <a:gd fmla="val 23520" name="adj1"/>
            </a:avLst>
          </a:prstGeom>
          <a:solidFill>
            <a:srgbClr val="D8E2F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32"/>
          <p:cNvSpPr/>
          <p:nvPr/>
        </p:nvSpPr>
        <p:spPr>
          <a:xfrm>
            <a:off x="2892283" y="1316426"/>
            <a:ext cx="636104" cy="692425"/>
          </a:xfrm>
          <a:prstGeom prst="mathPlus">
            <a:avLst>
              <a:gd fmla="val 23520" name="adj1"/>
            </a:avLst>
          </a:prstGeom>
          <a:solidFill>
            <a:srgbClr val="D8E2F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32"/>
          <p:cNvSpPr/>
          <p:nvPr/>
        </p:nvSpPr>
        <p:spPr>
          <a:xfrm>
            <a:off x="1596879" y="1187720"/>
            <a:ext cx="3207026" cy="4929808"/>
          </a:xfrm>
          <a:prstGeom prst="roundRect">
            <a:avLst>
              <a:gd fmla="val 16667" name="adj"/>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77" name="Google Shape;277;p32"/>
          <p:cNvCxnSpPr>
            <a:stCxn id="269" idx="0"/>
            <a:endCxn id="270" idx="2"/>
          </p:cNvCxnSpPr>
          <p:nvPr/>
        </p:nvCxnSpPr>
        <p:spPr>
          <a:xfrm rot="10800000">
            <a:off x="3210335" y="5953625"/>
            <a:ext cx="0" cy="327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8" name="Google Shape;278;p32"/>
          <p:cNvCxnSpPr>
            <a:stCxn id="270" idx="0"/>
            <a:endCxn id="271" idx="2"/>
          </p:cNvCxnSpPr>
          <p:nvPr/>
        </p:nvCxnSpPr>
        <p:spPr>
          <a:xfrm rot="10800000">
            <a:off x="3210335" y="5186684"/>
            <a:ext cx="0" cy="296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9" name="Google Shape;279;p32"/>
          <p:cNvCxnSpPr>
            <a:stCxn id="270" idx="0"/>
          </p:cNvCxnSpPr>
          <p:nvPr/>
        </p:nvCxnSpPr>
        <p:spPr>
          <a:xfrm flipH="1" rot="10800000">
            <a:off x="3210335" y="5186684"/>
            <a:ext cx="473700" cy="296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0" name="Google Shape;280;p32"/>
          <p:cNvCxnSpPr>
            <a:stCxn id="270" idx="0"/>
          </p:cNvCxnSpPr>
          <p:nvPr/>
        </p:nvCxnSpPr>
        <p:spPr>
          <a:xfrm rot="10800000">
            <a:off x="2728235" y="5186684"/>
            <a:ext cx="482100" cy="296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1" name="Google Shape;281;p32"/>
          <p:cNvCxnSpPr>
            <a:stCxn id="271" idx="0"/>
            <a:endCxn id="274" idx="1"/>
          </p:cNvCxnSpPr>
          <p:nvPr/>
        </p:nvCxnSpPr>
        <p:spPr>
          <a:xfrm rot="10800000">
            <a:off x="3210335" y="4274715"/>
            <a:ext cx="0" cy="338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2" name="Google Shape;282;p32"/>
          <p:cNvCxnSpPr/>
          <p:nvPr/>
        </p:nvCxnSpPr>
        <p:spPr>
          <a:xfrm flipH="1" rot="10800000">
            <a:off x="3200392" y="6042991"/>
            <a:ext cx="1398112" cy="19467"/>
          </a:xfrm>
          <a:prstGeom prst="straightConnector1">
            <a:avLst/>
          </a:prstGeom>
          <a:noFill/>
          <a:ln cap="flat" cmpd="sng" w="9525">
            <a:solidFill>
              <a:schemeClr val="accent1"/>
            </a:solidFill>
            <a:prstDash val="solid"/>
            <a:miter lim="800000"/>
            <a:headEnd len="sm" w="sm" type="none"/>
            <a:tailEnd len="sm" w="sm" type="none"/>
          </a:ln>
        </p:spPr>
      </p:cxnSp>
      <p:cxnSp>
        <p:nvCxnSpPr>
          <p:cNvPr id="283" name="Google Shape;283;p32"/>
          <p:cNvCxnSpPr/>
          <p:nvPr/>
        </p:nvCxnSpPr>
        <p:spPr>
          <a:xfrm rot="10800000">
            <a:off x="4598504" y="4020390"/>
            <a:ext cx="0" cy="2042068"/>
          </a:xfrm>
          <a:prstGeom prst="straightConnector1">
            <a:avLst/>
          </a:prstGeom>
          <a:noFill/>
          <a:ln cap="flat" cmpd="sng" w="9525">
            <a:solidFill>
              <a:schemeClr val="accent1"/>
            </a:solidFill>
            <a:prstDash val="solid"/>
            <a:miter lim="800000"/>
            <a:headEnd len="sm" w="sm" type="none"/>
            <a:tailEnd len="sm" w="sm" type="none"/>
          </a:ln>
        </p:spPr>
      </p:cxnSp>
      <p:cxnSp>
        <p:nvCxnSpPr>
          <p:cNvPr id="284" name="Google Shape;284;p32"/>
          <p:cNvCxnSpPr>
            <a:endCxn id="274" idx="0"/>
          </p:cNvCxnSpPr>
          <p:nvPr/>
        </p:nvCxnSpPr>
        <p:spPr>
          <a:xfrm rot="10800000">
            <a:off x="3444071" y="4020391"/>
            <a:ext cx="1154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5" name="Google Shape;285;p32"/>
          <p:cNvCxnSpPr>
            <a:stCxn id="274" idx="3"/>
            <a:endCxn id="272" idx="2"/>
          </p:cNvCxnSpPr>
          <p:nvPr/>
        </p:nvCxnSpPr>
        <p:spPr>
          <a:xfrm flipH="1" rot="10800000">
            <a:off x="3210335" y="3496859"/>
            <a:ext cx="5700" cy="269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6" name="Google Shape;286;p32"/>
          <p:cNvCxnSpPr>
            <a:stCxn id="272" idx="0"/>
            <a:endCxn id="273" idx="2"/>
          </p:cNvCxnSpPr>
          <p:nvPr/>
        </p:nvCxnSpPr>
        <p:spPr>
          <a:xfrm rot="10800000">
            <a:off x="3210434" y="2642174"/>
            <a:ext cx="5700" cy="384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7" name="Google Shape;287;p32"/>
          <p:cNvCxnSpPr>
            <a:stCxn id="273" idx="0"/>
            <a:endCxn id="275" idx="1"/>
          </p:cNvCxnSpPr>
          <p:nvPr/>
        </p:nvCxnSpPr>
        <p:spPr>
          <a:xfrm rot="10800000">
            <a:off x="3210335" y="1917016"/>
            <a:ext cx="0" cy="254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8" name="Google Shape;288;p32"/>
          <p:cNvCxnSpPr>
            <a:stCxn id="275" idx="3"/>
          </p:cNvCxnSpPr>
          <p:nvPr/>
        </p:nvCxnSpPr>
        <p:spPr>
          <a:xfrm rot="10800000">
            <a:off x="3210335" y="874507"/>
            <a:ext cx="0" cy="533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9" name="Google Shape;289;p32"/>
          <p:cNvCxnSpPr/>
          <p:nvPr/>
        </p:nvCxnSpPr>
        <p:spPr>
          <a:xfrm flipH="1" rot="10800000">
            <a:off x="3210335" y="3664438"/>
            <a:ext cx="1398112" cy="19467"/>
          </a:xfrm>
          <a:prstGeom prst="straightConnector1">
            <a:avLst/>
          </a:prstGeom>
          <a:noFill/>
          <a:ln cap="flat" cmpd="sng" w="9525">
            <a:solidFill>
              <a:schemeClr val="accent1"/>
            </a:solidFill>
            <a:prstDash val="solid"/>
            <a:miter lim="800000"/>
            <a:headEnd len="sm" w="sm" type="none"/>
            <a:tailEnd len="sm" w="sm" type="none"/>
          </a:ln>
        </p:spPr>
      </p:cxnSp>
      <p:cxnSp>
        <p:nvCxnSpPr>
          <p:cNvPr id="290" name="Google Shape;290;p32"/>
          <p:cNvCxnSpPr/>
          <p:nvPr/>
        </p:nvCxnSpPr>
        <p:spPr>
          <a:xfrm rot="10800000">
            <a:off x="4598504" y="1641837"/>
            <a:ext cx="0" cy="2042068"/>
          </a:xfrm>
          <a:prstGeom prst="straightConnector1">
            <a:avLst/>
          </a:prstGeom>
          <a:noFill/>
          <a:ln cap="flat" cmpd="sng" w="9525">
            <a:solidFill>
              <a:schemeClr val="accent1"/>
            </a:solidFill>
            <a:prstDash val="solid"/>
            <a:miter lim="800000"/>
            <a:headEnd len="sm" w="sm" type="none"/>
            <a:tailEnd len="sm" w="sm" type="none"/>
          </a:ln>
        </p:spPr>
      </p:cxnSp>
      <p:cxnSp>
        <p:nvCxnSpPr>
          <p:cNvPr id="291" name="Google Shape;291;p32"/>
          <p:cNvCxnSpPr/>
          <p:nvPr/>
        </p:nvCxnSpPr>
        <p:spPr>
          <a:xfrm flipH="1">
            <a:off x="3434129" y="1641837"/>
            <a:ext cx="1154433" cy="1"/>
          </a:xfrm>
          <a:prstGeom prst="straightConnector1">
            <a:avLst/>
          </a:prstGeom>
          <a:noFill/>
          <a:ln cap="flat" cmpd="sng" w="9525">
            <a:solidFill>
              <a:schemeClr val="accent1"/>
            </a:solidFill>
            <a:prstDash val="solid"/>
            <a:miter lim="800000"/>
            <a:headEnd len="sm" w="sm" type="none"/>
            <a:tailEnd len="med" w="med" type="triangle"/>
          </a:ln>
        </p:spPr>
      </p:cxnSp>
      <p:sp>
        <p:nvSpPr>
          <p:cNvPr id="292" name="Google Shape;292;p32"/>
          <p:cNvSpPr/>
          <p:nvPr/>
        </p:nvSpPr>
        <p:spPr>
          <a:xfrm>
            <a:off x="1745772" y="1448745"/>
            <a:ext cx="679567" cy="4704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L x</a:t>
            </a:r>
            <a:endParaRPr/>
          </a:p>
        </p:txBody>
      </p:sp>
      <p:sp>
        <p:nvSpPr>
          <p:cNvPr id="293" name="Google Shape;293;p32"/>
          <p:cNvSpPr txBox="1"/>
          <p:nvPr/>
        </p:nvSpPr>
        <p:spPr>
          <a:xfrm>
            <a:off x="6897762" y="92765"/>
            <a:ext cx="4767467" cy="94090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290"/>
              <a:buFont typeface="Calibri"/>
              <a:buNone/>
            </a:pPr>
            <a:r>
              <a:rPr lang="en-IN" sz="4290">
                <a:solidFill>
                  <a:schemeClr val="dk1"/>
                </a:solidFill>
                <a:latin typeface="Calibri"/>
                <a:ea typeface="Calibri"/>
                <a:cs typeface="Calibri"/>
                <a:sym typeface="Calibri"/>
              </a:rPr>
              <a:t>Testing</a:t>
            </a:r>
            <a:endParaRPr/>
          </a:p>
        </p:txBody>
      </p:sp>
      <p:sp>
        <p:nvSpPr>
          <p:cNvPr id="294" name="Google Shape;294;p32"/>
          <p:cNvSpPr txBox="1"/>
          <p:nvPr/>
        </p:nvSpPr>
        <p:spPr>
          <a:xfrm>
            <a:off x="6586325" y="874500"/>
            <a:ext cx="5070900" cy="522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sz="2000">
                <a:solidFill>
                  <a:schemeClr val="dk1"/>
                </a:solidFill>
              </a:rPr>
              <a:t>•</a:t>
            </a:r>
            <a:r>
              <a:rPr lang="en-IN" sz="2000">
                <a:solidFill>
                  <a:schemeClr val="dk1"/>
                </a:solidFill>
                <a:latin typeface="Calibri"/>
                <a:ea typeface="Calibri"/>
                <a:cs typeface="Calibri"/>
                <a:sym typeface="Calibri"/>
              </a:rPr>
              <a:t>The authors have tested different variants of Vision Transformer having different patch size, number of layers, and embedding dimension, on datasets of different sizes – ImageNet, JFT300M, CIFAR10/100 etc.</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IN" sz="2000">
                <a:solidFill>
                  <a:schemeClr val="dk1"/>
                </a:solidFill>
                <a:latin typeface="Calibri"/>
                <a:ea typeface="Calibri"/>
                <a:cs typeface="Calibri"/>
                <a:sym typeface="Calibri"/>
              </a:rPr>
              <a:t>•The results of Vision Transformer have been compared with results of other architectures as well – BiT (Resnet 152x4), and EfficientNet, on same conditions.</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IN" sz="2000">
                <a:solidFill>
                  <a:schemeClr val="dk1"/>
                </a:solidFill>
                <a:latin typeface="Calibri"/>
                <a:ea typeface="Calibri"/>
                <a:cs typeface="Calibri"/>
                <a:sym typeface="Calibri"/>
              </a:rPr>
              <a:t>•The models have also been evaluated on VTAB classification suite consisting of 19 tasks divided into groups as Natural, Specialized and Structured Tasks.</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IN" sz="2000">
                <a:solidFill>
                  <a:schemeClr val="dk1"/>
                </a:solidFill>
                <a:latin typeface="Calibri"/>
                <a:ea typeface="Calibri"/>
                <a:cs typeface="Calibri"/>
                <a:sym typeface="Calibri"/>
              </a:rPr>
              <a:t>•They have also performed a preliminary exploration on masked patch prediction for self-supervision.</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3"/>
          <p:cNvSpPr txBox="1"/>
          <p:nvPr>
            <p:ph type="title"/>
          </p:nvPr>
        </p:nvSpPr>
        <p:spPr>
          <a:xfrm>
            <a:off x="762000" y="128800"/>
            <a:ext cx="10515600" cy="110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FINAL OUTCOME</a:t>
            </a:r>
            <a:endParaRPr/>
          </a:p>
        </p:txBody>
      </p:sp>
      <p:sp>
        <p:nvSpPr>
          <p:cNvPr id="300" name="Google Shape;300;p33"/>
          <p:cNvSpPr txBox="1"/>
          <p:nvPr>
            <p:ph idx="1" type="body"/>
          </p:nvPr>
        </p:nvSpPr>
        <p:spPr>
          <a:xfrm>
            <a:off x="762000" y="1434548"/>
            <a:ext cx="10515600" cy="4982100"/>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0"/>
              </a:spcBef>
              <a:spcAft>
                <a:spcPts val="0"/>
              </a:spcAft>
              <a:buNone/>
            </a:pPr>
            <a:r>
              <a:rPr lang="en-IN" sz="2590"/>
              <a:t>The authors have experimented transformer- based architecture under certain conditions.</a:t>
            </a:r>
            <a:endParaRPr/>
          </a:p>
          <a:p>
            <a:pPr indent="-228600" lvl="1" marL="685800" rtl="0" algn="l">
              <a:lnSpc>
                <a:spcPct val="90000"/>
              </a:lnSpc>
              <a:spcBef>
                <a:spcPts val="500"/>
              </a:spcBef>
              <a:spcAft>
                <a:spcPts val="0"/>
              </a:spcAft>
              <a:buClr>
                <a:schemeClr val="dk1"/>
              </a:buClr>
              <a:buSzPts val="2220"/>
              <a:buChar char="•"/>
            </a:pPr>
            <a:r>
              <a:rPr lang="en-IN" sz="2220"/>
              <a:t>As the amount of training data   - accuracy of ViT    compared to ResNet (BiT). They say that a basic transformer encoder has no </a:t>
            </a:r>
            <a:r>
              <a:rPr i="1" lang="en-IN" sz="2220"/>
              <a:t>inductive bias </a:t>
            </a:r>
            <a:r>
              <a:rPr lang="en-IN" sz="2220"/>
              <a:t>unlike CNN – translation equivariance, locality. </a:t>
            </a:r>
            <a:r>
              <a:rPr i="1" lang="en-IN" sz="2220"/>
              <a:t>For larger datasets, learning the relevant patterns is sufficient.</a:t>
            </a:r>
            <a:endParaRPr i="1" sz="2220"/>
          </a:p>
          <a:p>
            <a:pPr indent="-228600" lvl="1" marL="685800" rtl="0" algn="l">
              <a:lnSpc>
                <a:spcPct val="90000"/>
              </a:lnSpc>
              <a:spcBef>
                <a:spcPts val="500"/>
              </a:spcBef>
              <a:spcAft>
                <a:spcPts val="0"/>
              </a:spcAft>
              <a:buClr>
                <a:schemeClr val="dk1"/>
              </a:buClr>
              <a:buSzPts val="2220"/>
              <a:buChar char="•"/>
            </a:pPr>
            <a:r>
              <a:rPr lang="en-IN" sz="2220"/>
              <a:t>Among different variants of ViT, larger variants perform better when amount of training data </a:t>
            </a:r>
            <a:endParaRPr/>
          </a:p>
          <a:p>
            <a:pPr indent="-228600" lvl="1" marL="685800" rtl="0" algn="l">
              <a:lnSpc>
                <a:spcPct val="90000"/>
              </a:lnSpc>
              <a:spcBef>
                <a:spcPts val="500"/>
              </a:spcBef>
              <a:spcAft>
                <a:spcPts val="0"/>
              </a:spcAft>
              <a:buClr>
                <a:schemeClr val="dk1"/>
              </a:buClr>
              <a:buSzPts val="2220"/>
              <a:buChar char="•"/>
            </a:pPr>
            <a:r>
              <a:rPr lang="en-IN" sz="2220"/>
              <a:t>Scaling the depth of the ViT architecture   &amp; patch size  - accuracy </a:t>
            </a:r>
            <a:endParaRPr/>
          </a:p>
          <a:p>
            <a:pPr indent="-228600" lvl="1" marL="685800" rtl="0" algn="l">
              <a:lnSpc>
                <a:spcPct val="90000"/>
              </a:lnSpc>
              <a:spcBef>
                <a:spcPts val="500"/>
              </a:spcBef>
              <a:spcAft>
                <a:spcPts val="0"/>
              </a:spcAft>
              <a:buClr>
                <a:schemeClr val="dk1"/>
              </a:buClr>
              <a:buSzPts val="2220"/>
              <a:buChar char="•"/>
            </a:pPr>
            <a:r>
              <a:rPr lang="en-IN" sz="2220"/>
              <a:t>Scaling the width of the ViT architecture – minimal effect.</a:t>
            </a:r>
            <a:endParaRPr/>
          </a:p>
          <a:p>
            <a:pPr indent="-228600" lvl="1" marL="685800" rtl="0" algn="l">
              <a:lnSpc>
                <a:spcPct val="90000"/>
              </a:lnSpc>
              <a:spcBef>
                <a:spcPts val="500"/>
              </a:spcBef>
              <a:spcAft>
                <a:spcPts val="0"/>
              </a:spcAft>
              <a:buClr>
                <a:schemeClr val="dk1"/>
              </a:buClr>
              <a:buSzPts val="2220"/>
              <a:buChar char="•"/>
            </a:pPr>
            <a:r>
              <a:rPr lang="en-IN" sz="2220"/>
              <a:t>Vision Transformer dominate ResNets on the </a:t>
            </a:r>
            <a:r>
              <a:rPr i="1" lang="en-IN" sz="2220"/>
              <a:t>performance/compute trade-off</a:t>
            </a:r>
            <a:r>
              <a:rPr lang="en-IN" sz="2220"/>
              <a:t>.</a:t>
            </a:r>
            <a:endParaRPr/>
          </a:p>
          <a:p>
            <a:pPr indent="-228600" lvl="1" marL="685800" rtl="0" algn="l">
              <a:lnSpc>
                <a:spcPct val="90000"/>
              </a:lnSpc>
              <a:spcBef>
                <a:spcPts val="500"/>
              </a:spcBef>
              <a:spcAft>
                <a:spcPts val="0"/>
              </a:spcAft>
              <a:buClr>
                <a:schemeClr val="dk1"/>
              </a:buClr>
              <a:buSzPts val="2220"/>
              <a:buChar char="•"/>
            </a:pPr>
            <a:r>
              <a:rPr lang="en-IN" sz="2220"/>
              <a:t>Hybrid architecture slightly outperform ViT at small computational budgets, but the difference vanishes for larger ones</a:t>
            </a:r>
            <a:endParaRPr/>
          </a:p>
          <a:p>
            <a:pPr indent="-228600" lvl="1" marL="685800" rtl="0" algn="l">
              <a:lnSpc>
                <a:spcPct val="90000"/>
              </a:lnSpc>
              <a:spcBef>
                <a:spcPts val="500"/>
              </a:spcBef>
              <a:spcAft>
                <a:spcPts val="0"/>
              </a:spcAft>
              <a:buClr>
                <a:schemeClr val="dk1"/>
              </a:buClr>
              <a:buSzPts val="2220"/>
              <a:buChar char="•"/>
            </a:pPr>
            <a:r>
              <a:rPr lang="en-IN" sz="2220"/>
              <a:t>Performance does not seem yet to be saturating with the increased model size. </a:t>
            </a:r>
            <a:endParaRPr/>
          </a:p>
          <a:p>
            <a:pPr indent="-228600" lvl="1" marL="685800" rtl="0" algn="l">
              <a:lnSpc>
                <a:spcPct val="90000"/>
              </a:lnSpc>
              <a:spcBef>
                <a:spcPts val="500"/>
              </a:spcBef>
              <a:spcAft>
                <a:spcPts val="0"/>
              </a:spcAft>
              <a:buClr>
                <a:schemeClr val="dk1"/>
              </a:buClr>
              <a:buSzPts val="2220"/>
              <a:buChar char="•"/>
            </a:pPr>
            <a:r>
              <a:rPr lang="en-IN" sz="2220"/>
              <a:t>In VTAB evaluation, ViT dominates ResNet (BiT) in the Structured Task group.</a:t>
            </a:r>
            <a:endParaRPr/>
          </a:p>
          <a:p>
            <a:pPr indent="-87630" lvl="1" marL="685800" rtl="0" algn="l">
              <a:lnSpc>
                <a:spcPct val="90000"/>
              </a:lnSpc>
              <a:spcBef>
                <a:spcPts val="500"/>
              </a:spcBef>
              <a:spcAft>
                <a:spcPts val="0"/>
              </a:spcAft>
              <a:buClr>
                <a:schemeClr val="dk1"/>
              </a:buClr>
              <a:buSzPts val="2220"/>
              <a:buNone/>
            </a:pPr>
            <a:r>
              <a:t/>
            </a:r>
            <a:endParaRPr sz="2220"/>
          </a:p>
          <a:p>
            <a:pPr indent="-87630" lvl="1" marL="685800" rtl="0" algn="l">
              <a:lnSpc>
                <a:spcPct val="90000"/>
              </a:lnSpc>
              <a:spcBef>
                <a:spcPts val="500"/>
              </a:spcBef>
              <a:spcAft>
                <a:spcPts val="0"/>
              </a:spcAft>
              <a:buClr>
                <a:schemeClr val="dk1"/>
              </a:buClr>
              <a:buSzPts val="2220"/>
              <a:buNone/>
            </a:pPr>
            <a:r>
              <a:t/>
            </a:r>
            <a:endParaRPr sz="2220"/>
          </a:p>
          <a:p>
            <a:pPr indent="-87630" lvl="1" marL="685800" rtl="0" algn="l">
              <a:lnSpc>
                <a:spcPct val="90000"/>
              </a:lnSpc>
              <a:spcBef>
                <a:spcPts val="500"/>
              </a:spcBef>
              <a:spcAft>
                <a:spcPts val="0"/>
              </a:spcAft>
              <a:buClr>
                <a:schemeClr val="dk1"/>
              </a:buClr>
              <a:buSzPts val="2220"/>
              <a:buNone/>
            </a:pPr>
            <a:r>
              <a:t/>
            </a:r>
            <a:endParaRPr sz="2220"/>
          </a:p>
          <a:p>
            <a:pPr indent="-87630" lvl="1" marL="685800" rtl="0" algn="l">
              <a:lnSpc>
                <a:spcPct val="90000"/>
              </a:lnSpc>
              <a:spcBef>
                <a:spcPts val="500"/>
              </a:spcBef>
              <a:spcAft>
                <a:spcPts val="0"/>
              </a:spcAft>
              <a:buClr>
                <a:schemeClr val="dk1"/>
              </a:buClr>
              <a:buSzPts val="2220"/>
              <a:buNone/>
            </a:pPr>
            <a:r>
              <a:t/>
            </a:r>
            <a:endParaRPr sz="2220"/>
          </a:p>
          <a:p>
            <a:pPr indent="-87630" lvl="1" marL="685800" rtl="0" algn="l">
              <a:lnSpc>
                <a:spcPct val="90000"/>
              </a:lnSpc>
              <a:spcBef>
                <a:spcPts val="500"/>
              </a:spcBef>
              <a:spcAft>
                <a:spcPts val="0"/>
              </a:spcAft>
              <a:buClr>
                <a:schemeClr val="dk1"/>
              </a:buClr>
              <a:buSzPts val="2220"/>
              <a:buNone/>
            </a:pPr>
            <a:r>
              <a:t/>
            </a:r>
            <a:endParaRPr sz="2220"/>
          </a:p>
        </p:txBody>
      </p:sp>
      <p:cxnSp>
        <p:nvCxnSpPr>
          <p:cNvPr id="301" name="Google Shape;301;p33"/>
          <p:cNvCxnSpPr/>
          <p:nvPr/>
        </p:nvCxnSpPr>
        <p:spPr>
          <a:xfrm rot="10800000">
            <a:off x="5168348" y="2153479"/>
            <a:ext cx="0" cy="437321"/>
          </a:xfrm>
          <a:prstGeom prst="straightConnector1">
            <a:avLst/>
          </a:prstGeom>
          <a:noFill/>
          <a:ln cap="flat" cmpd="sng" w="9525">
            <a:solidFill>
              <a:schemeClr val="dk1"/>
            </a:solidFill>
            <a:prstDash val="solid"/>
            <a:miter lim="800000"/>
            <a:headEnd len="sm" w="sm" type="none"/>
            <a:tailEnd len="med" w="med" type="triangle"/>
          </a:ln>
        </p:spPr>
      </p:cxnSp>
      <p:cxnSp>
        <p:nvCxnSpPr>
          <p:cNvPr id="302" name="Google Shape;302;p33"/>
          <p:cNvCxnSpPr/>
          <p:nvPr/>
        </p:nvCxnSpPr>
        <p:spPr>
          <a:xfrm rot="10800000">
            <a:off x="7255564" y="2153479"/>
            <a:ext cx="0" cy="437321"/>
          </a:xfrm>
          <a:prstGeom prst="straightConnector1">
            <a:avLst/>
          </a:prstGeom>
          <a:noFill/>
          <a:ln cap="flat" cmpd="sng" w="9525">
            <a:solidFill>
              <a:schemeClr val="dk1"/>
            </a:solidFill>
            <a:prstDash val="solid"/>
            <a:miter lim="800000"/>
            <a:headEnd len="sm" w="sm" type="none"/>
            <a:tailEnd len="med" w="med" type="triangle"/>
          </a:ln>
        </p:spPr>
      </p:cxnSp>
      <p:cxnSp>
        <p:nvCxnSpPr>
          <p:cNvPr id="303" name="Google Shape;303;p33"/>
          <p:cNvCxnSpPr/>
          <p:nvPr/>
        </p:nvCxnSpPr>
        <p:spPr>
          <a:xfrm rot="10800000">
            <a:off x="3134139" y="3544612"/>
            <a:ext cx="0" cy="457199"/>
          </a:xfrm>
          <a:prstGeom prst="straightConnector1">
            <a:avLst/>
          </a:prstGeom>
          <a:noFill/>
          <a:ln cap="flat" cmpd="sng" w="9525">
            <a:solidFill>
              <a:schemeClr val="dk1"/>
            </a:solidFill>
            <a:prstDash val="solid"/>
            <a:miter lim="800000"/>
            <a:headEnd len="sm" w="sm" type="none"/>
            <a:tailEnd len="med" w="med" type="triangle"/>
          </a:ln>
        </p:spPr>
      </p:cxnSp>
      <p:cxnSp>
        <p:nvCxnSpPr>
          <p:cNvPr id="304" name="Google Shape;304;p33"/>
          <p:cNvCxnSpPr/>
          <p:nvPr/>
        </p:nvCxnSpPr>
        <p:spPr>
          <a:xfrm rot="10800000">
            <a:off x="6228520" y="3882889"/>
            <a:ext cx="0" cy="457199"/>
          </a:xfrm>
          <a:prstGeom prst="straightConnector1">
            <a:avLst/>
          </a:prstGeom>
          <a:noFill/>
          <a:ln cap="flat" cmpd="sng" w="9525">
            <a:solidFill>
              <a:schemeClr val="dk1"/>
            </a:solidFill>
            <a:prstDash val="solid"/>
            <a:miter lim="800000"/>
            <a:headEnd len="sm" w="sm" type="none"/>
            <a:tailEnd len="med" w="med" type="triangle"/>
          </a:ln>
        </p:spPr>
      </p:cxnSp>
      <p:cxnSp>
        <p:nvCxnSpPr>
          <p:cNvPr id="305" name="Google Shape;305;p33"/>
          <p:cNvCxnSpPr/>
          <p:nvPr/>
        </p:nvCxnSpPr>
        <p:spPr>
          <a:xfrm rot="10800000">
            <a:off x="9051233" y="3882889"/>
            <a:ext cx="0" cy="457199"/>
          </a:xfrm>
          <a:prstGeom prst="straightConnector1">
            <a:avLst/>
          </a:prstGeom>
          <a:noFill/>
          <a:ln cap="flat" cmpd="sng" w="9525">
            <a:solidFill>
              <a:schemeClr val="dk1"/>
            </a:solidFill>
            <a:prstDash val="solid"/>
            <a:miter lim="800000"/>
            <a:headEnd len="sm" w="sm" type="none"/>
            <a:tailEnd len="med" w="med" type="triangle"/>
          </a:ln>
        </p:spPr>
      </p:cxnSp>
      <p:cxnSp>
        <p:nvCxnSpPr>
          <p:cNvPr id="306" name="Google Shape;306;p33"/>
          <p:cNvCxnSpPr/>
          <p:nvPr/>
        </p:nvCxnSpPr>
        <p:spPr>
          <a:xfrm>
            <a:off x="7798903" y="3882889"/>
            <a:ext cx="0" cy="457199"/>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34"/>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34"/>
          <p:cNvSpPr txBox="1"/>
          <p:nvPr>
            <p:ph type="title"/>
          </p:nvPr>
        </p:nvSpPr>
        <p:spPr>
          <a:xfrm>
            <a:off x="634276" y="803705"/>
            <a:ext cx="4208656" cy="3034857"/>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rgbClr val="FFFFFF"/>
              </a:buClr>
              <a:buSzPts val="5400"/>
              <a:buFont typeface="Calibri"/>
              <a:buNone/>
            </a:pPr>
            <a:r>
              <a:rPr lang="en-IN" sz="5400">
                <a:solidFill>
                  <a:srgbClr val="FFFFFF"/>
                </a:solidFill>
                <a:latin typeface="Calibri"/>
                <a:ea typeface="Calibri"/>
                <a:cs typeface="Calibri"/>
                <a:sym typeface="Calibri"/>
              </a:rPr>
              <a:t>BACKGROUND CONCEPTS</a:t>
            </a:r>
            <a:endParaRPr/>
          </a:p>
        </p:txBody>
      </p:sp>
      <p:cxnSp>
        <p:nvCxnSpPr>
          <p:cNvPr id="313" name="Google Shape;313;p34"/>
          <p:cNvCxnSpPr/>
          <p:nvPr/>
        </p:nvCxnSpPr>
        <p:spPr>
          <a:xfrm>
            <a:off x="786679" y="3928939"/>
            <a:ext cx="3931920" cy="0"/>
          </a:xfrm>
          <a:prstGeom prst="straightConnector1">
            <a:avLst/>
          </a:prstGeom>
          <a:noFill/>
          <a:ln cap="flat" cmpd="sng" w="19050">
            <a:solidFill>
              <a:srgbClr val="FFFFFF">
                <a:alpha val="80000"/>
              </a:srgbClr>
            </a:solidFill>
            <a:prstDash val="solid"/>
            <a:miter lim="800000"/>
            <a:headEnd len="sm" w="sm" type="none"/>
            <a:tailEnd len="sm" w="sm" type="none"/>
          </a:ln>
        </p:spPr>
      </p:cxnSp>
      <p:pic>
        <p:nvPicPr>
          <p:cNvPr descr="Education" id="314" name="Google Shape;314;p34"/>
          <p:cNvPicPr preferRelativeResize="0"/>
          <p:nvPr/>
        </p:nvPicPr>
        <p:blipFill rotWithShape="1">
          <a:blip r:embed="rId3">
            <a:alphaModFix/>
          </a:blip>
          <a:srcRect b="0" l="0" r="0" t="0"/>
          <a:stretch/>
        </p:blipFill>
        <p:spPr>
          <a:xfrm>
            <a:off x="6096000" y="699753"/>
            <a:ext cx="5459470" cy="54594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p35"/>
          <p:cNvSpPr/>
          <p:nvPr/>
        </p:nvSpPr>
        <p:spPr>
          <a:xfrm>
            <a:off x="484096" y="470925"/>
            <a:ext cx="4381009" cy="5892104"/>
          </a:xfrm>
          <a:custGeom>
            <a:rect b="b" l="l" r="r" t="t"/>
            <a:pathLst>
              <a:path extrusionOk="0" h="5892104" w="4381009">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0" name="Google Shape;320;p35"/>
          <p:cNvSpPr txBox="1"/>
          <p:nvPr>
            <p:ph type="title"/>
          </p:nvPr>
        </p:nvSpPr>
        <p:spPr>
          <a:xfrm>
            <a:off x="863029" y="1012004"/>
            <a:ext cx="3416158" cy="479540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400"/>
              <a:buFont typeface="Calibri"/>
              <a:buNone/>
            </a:pPr>
            <a:r>
              <a:rPr lang="en-IN">
                <a:solidFill>
                  <a:srgbClr val="FFFFFF"/>
                </a:solidFill>
              </a:rPr>
              <a:t>Why do we need attention mechanism?</a:t>
            </a:r>
            <a:endParaRPr/>
          </a:p>
        </p:txBody>
      </p:sp>
      <p:grpSp>
        <p:nvGrpSpPr>
          <p:cNvPr id="321" name="Google Shape;321;p35"/>
          <p:cNvGrpSpPr/>
          <p:nvPr/>
        </p:nvGrpSpPr>
        <p:grpSpPr>
          <a:xfrm>
            <a:off x="5194300" y="473366"/>
            <a:ext cx="6513603" cy="5880540"/>
            <a:chOff x="0" y="2442"/>
            <a:chExt cx="6513603" cy="5880540"/>
          </a:xfrm>
        </p:grpSpPr>
        <p:sp>
          <p:nvSpPr>
            <p:cNvPr id="322" name="Google Shape;322;p35"/>
            <p:cNvSpPr/>
            <p:nvPr/>
          </p:nvSpPr>
          <p:spPr>
            <a:xfrm>
              <a:off x="0" y="2442"/>
              <a:ext cx="6513603" cy="1238008"/>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374497" y="280994"/>
              <a:ext cx="680904" cy="68090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1429899" y="2442"/>
              <a:ext cx="5083704" cy="12380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txBox="1"/>
            <p:nvPr/>
          </p:nvSpPr>
          <p:spPr>
            <a:xfrm>
              <a:off x="1429899" y="2442"/>
              <a:ext cx="5083704" cy="1238008"/>
            </a:xfrm>
            <a:prstGeom prst="rect">
              <a:avLst/>
            </a:prstGeom>
            <a:noFill/>
            <a:ln>
              <a:noFill/>
            </a:ln>
          </p:spPr>
          <p:txBody>
            <a:bodyPr anchorCtr="0" anchor="ctr" bIns="131000" lIns="131000" spcFirstLastPara="1" rIns="131000" wrap="square" tIns="131000">
              <a:noAutofit/>
            </a:bodyPr>
            <a:lstStyle/>
            <a:p>
              <a:pPr indent="0" lvl="0" marL="0" marR="0" rtl="0" algn="l">
                <a:lnSpc>
                  <a:spcPct val="100000"/>
                </a:lnSpc>
                <a:spcBef>
                  <a:spcPts val="0"/>
                </a:spcBef>
                <a:spcAft>
                  <a:spcPts val="0"/>
                </a:spcAft>
                <a:buClr>
                  <a:schemeClr val="dk1"/>
                </a:buClr>
                <a:buSzPts val="1900"/>
                <a:buFont typeface="Calibri"/>
                <a:buNone/>
              </a:pPr>
              <a:r>
                <a:rPr lang="en-IN" sz="1900">
                  <a:solidFill>
                    <a:schemeClr val="dk1"/>
                  </a:solidFill>
                  <a:latin typeface="Calibri"/>
                  <a:ea typeface="Calibri"/>
                  <a:cs typeface="Calibri"/>
                  <a:sym typeface="Calibri"/>
                </a:rPr>
                <a:t>In the seq2seq models, popular for translation, image captioning, the context vector turned out to be a bottleneck for these types of models. </a:t>
              </a:r>
              <a:endParaRPr/>
            </a:p>
          </p:txBody>
        </p:sp>
        <p:sp>
          <p:nvSpPr>
            <p:cNvPr id="326" name="Google Shape;326;p35"/>
            <p:cNvSpPr/>
            <p:nvPr/>
          </p:nvSpPr>
          <p:spPr>
            <a:xfrm>
              <a:off x="0" y="1549953"/>
              <a:ext cx="6513603" cy="1238008"/>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374497" y="1828505"/>
              <a:ext cx="680904" cy="68090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1429899" y="1549953"/>
              <a:ext cx="5083704" cy="12380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txBox="1"/>
            <p:nvPr/>
          </p:nvSpPr>
          <p:spPr>
            <a:xfrm>
              <a:off x="1429899" y="1549953"/>
              <a:ext cx="5083704" cy="1238008"/>
            </a:xfrm>
            <a:prstGeom prst="rect">
              <a:avLst/>
            </a:prstGeom>
            <a:noFill/>
            <a:ln>
              <a:noFill/>
            </a:ln>
          </p:spPr>
          <p:txBody>
            <a:bodyPr anchorCtr="0" anchor="ctr" bIns="131000" lIns="131000" spcFirstLastPara="1" rIns="131000" wrap="square" tIns="131000">
              <a:noAutofit/>
            </a:bodyPr>
            <a:lstStyle/>
            <a:p>
              <a:pPr indent="0" lvl="0" marL="0" marR="0" rtl="0" algn="l">
                <a:lnSpc>
                  <a:spcPct val="100000"/>
                </a:lnSpc>
                <a:spcBef>
                  <a:spcPts val="0"/>
                </a:spcBef>
                <a:spcAft>
                  <a:spcPts val="0"/>
                </a:spcAft>
                <a:buClr>
                  <a:schemeClr val="dk1"/>
                </a:buClr>
                <a:buSzPts val="1900"/>
                <a:buFont typeface="Calibri"/>
                <a:buNone/>
              </a:pPr>
              <a:r>
                <a:rPr lang="en-IN" sz="1900">
                  <a:solidFill>
                    <a:schemeClr val="dk1"/>
                  </a:solidFill>
                  <a:latin typeface="Calibri"/>
                  <a:ea typeface="Calibri"/>
                  <a:cs typeface="Calibri"/>
                  <a:sym typeface="Calibri"/>
                </a:rPr>
                <a:t>It made it challenging for the models to deal with long sentences.</a:t>
              </a:r>
              <a:endParaRPr/>
            </a:p>
          </p:txBody>
        </p:sp>
        <p:sp>
          <p:nvSpPr>
            <p:cNvPr id="330" name="Google Shape;330;p35"/>
            <p:cNvSpPr/>
            <p:nvPr/>
          </p:nvSpPr>
          <p:spPr>
            <a:xfrm>
              <a:off x="0" y="3097464"/>
              <a:ext cx="6513603" cy="1238008"/>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374497" y="3376015"/>
              <a:ext cx="680904" cy="68090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1429899" y="3097464"/>
              <a:ext cx="5083704" cy="12380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txBox="1"/>
            <p:nvPr/>
          </p:nvSpPr>
          <p:spPr>
            <a:xfrm>
              <a:off x="1429899" y="3097464"/>
              <a:ext cx="5083704" cy="1238008"/>
            </a:xfrm>
            <a:prstGeom prst="rect">
              <a:avLst/>
            </a:prstGeom>
            <a:noFill/>
            <a:ln>
              <a:noFill/>
            </a:ln>
          </p:spPr>
          <p:txBody>
            <a:bodyPr anchorCtr="0" anchor="ctr" bIns="131000" lIns="131000" spcFirstLastPara="1" rIns="131000" wrap="square" tIns="131000">
              <a:noAutofit/>
            </a:bodyPr>
            <a:lstStyle/>
            <a:p>
              <a:pPr indent="0" lvl="0" marL="0" marR="0" rtl="0" algn="l">
                <a:lnSpc>
                  <a:spcPct val="100000"/>
                </a:lnSpc>
                <a:spcBef>
                  <a:spcPts val="0"/>
                </a:spcBef>
                <a:spcAft>
                  <a:spcPts val="0"/>
                </a:spcAft>
                <a:buClr>
                  <a:schemeClr val="dk1"/>
                </a:buClr>
                <a:buSzPts val="1900"/>
                <a:buFont typeface="Calibri"/>
                <a:buNone/>
              </a:pPr>
              <a:r>
                <a:rPr lang="en-IN" sz="1900">
                  <a:solidFill>
                    <a:schemeClr val="dk1"/>
                  </a:solidFill>
                  <a:latin typeface="Calibri"/>
                  <a:ea typeface="Calibri"/>
                  <a:cs typeface="Calibri"/>
                  <a:sym typeface="Calibri"/>
                </a:rPr>
                <a:t>So, “Attention” was proposed which highly improved the quality of machine translation systems. </a:t>
              </a:r>
              <a:endParaRPr/>
            </a:p>
          </p:txBody>
        </p:sp>
        <p:sp>
          <p:nvSpPr>
            <p:cNvPr id="334" name="Google Shape;334;p35"/>
            <p:cNvSpPr/>
            <p:nvPr/>
          </p:nvSpPr>
          <p:spPr>
            <a:xfrm>
              <a:off x="0" y="4644974"/>
              <a:ext cx="6513603" cy="1238008"/>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a:off x="374497" y="4923526"/>
              <a:ext cx="680904" cy="680904"/>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1429899" y="4644974"/>
              <a:ext cx="5083704" cy="12380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txBox="1"/>
            <p:nvPr/>
          </p:nvSpPr>
          <p:spPr>
            <a:xfrm>
              <a:off x="1429899" y="4644974"/>
              <a:ext cx="5083704" cy="1238008"/>
            </a:xfrm>
            <a:prstGeom prst="rect">
              <a:avLst/>
            </a:prstGeom>
            <a:noFill/>
            <a:ln>
              <a:noFill/>
            </a:ln>
          </p:spPr>
          <p:txBody>
            <a:bodyPr anchorCtr="0" anchor="ctr" bIns="131000" lIns="131000" spcFirstLastPara="1" rIns="131000" wrap="square" tIns="131000">
              <a:noAutofit/>
            </a:bodyPr>
            <a:lstStyle/>
            <a:p>
              <a:pPr indent="0" lvl="0" marL="0" marR="0" rtl="0" algn="l">
                <a:lnSpc>
                  <a:spcPct val="100000"/>
                </a:lnSpc>
                <a:spcBef>
                  <a:spcPts val="0"/>
                </a:spcBef>
                <a:spcAft>
                  <a:spcPts val="0"/>
                </a:spcAft>
                <a:buClr>
                  <a:schemeClr val="dk1"/>
                </a:buClr>
                <a:buSzPts val="1900"/>
                <a:buFont typeface="Calibri"/>
                <a:buNone/>
              </a:pPr>
              <a:r>
                <a:rPr lang="en-IN" sz="1900">
                  <a:solidFill>
                    <a:schemeClr val="dk1"/>
                  </a:solidFill>
                  <a:latin typeface="Calibri"/>
                  <a:ea typeface="Calibri"/>
                  <a:cs typeface="Calibri"/>
                  <a:sym typeface="Calibri"/>
                </a:rPr>
                <a:t>Attention allows the model to focus on the relevant parts of the input sequence as needed.</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